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4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7"/>
  </p:notesMasterIdLst>
  <p:handoutMasterIdLst>
    <p:handoutMasterId r:id="rId53"/>
  </p:handoutMasterIdLst>
  <p:sldIdLst>
    <p:sldId id="1132" r:id="rId3"/>
    <p:sldId id="261" r:id="rId4"/>
    <p:sldId id="1133" r:id="rId5"/>
    <p:sldId id="319" r:id="rId6"/>
    <p:sldId id="331" r:id="rId8"/>
    <p:sldId id="332" r:id="rId9"/>
    <p:sldId id="333" r:id="rId10"/>
    <p:sldId id="334" r:id="rId11"/>
    <p:sldId id="335" r:id="rId12"/>
    <p:sldId id="336" r:id="rId13"/>
    <p:sldId id="1136" r:id="rId14"/>
    <p:sldId id="1147" r:id="rId15"/>
    <p:sldId id="1150" r:id="rId16"/>
    <p:sldId id="1151" r:id="rId17"/>
    <p:sldId id="1137" r:id="rId18"/>
    <p:sldId id="1152" r:id="rId19"/>
    <p:sldId id="1153" r:id="rId20"/>
    <p:sldId id="1154" r:id="rId21"/>
    <p:sldId id="1155" r:id="rId22"/>
    <p:sldId id="1156" r:id="rId23"/>
    <p:sldId id="1157" r:id="rId24"/>
    <p:sldId id="1158" r:id="rId25"/>
    <p:sldId id="1159" r:id="rId26"/>
    <p:sldId id="1163" r:id="rId27"/>
    <p:sldId id="1161" r:id="rId28"/>
    <p:sldId id="1164" r:id="rId29"/>
    <p:sldId id="1162" r:id="rId30"/>
    <p:sldId id="1165" r:id="rId31"/>
    <p:sldId id="1140" r:id="rId32"/>
    <p:sldId id="1166" r:id="rId33"/>
    <p:sldId id="1167" r:id="rId34"/>
    <p:sldId id="1168" r:id="rId35"/>
    <p:sldId id="1169" r:id="rId36"/>
    <p:sldId id="1170" r:id="rId37"/>
    <p:sldId id="1171" r:id="rId38"/>
    <p:sldId id="1172" r:id="rId39"/>
    <p:sldId id="1173" r:id="rId40"/>
    <p:sldId id="1138" r:id="rId41"/>
    <p:sldId id="1174" r:id="rId42"/>
    <p:sldId id="1175" r:id="rId43"/>
    <p:sldId id="1176" r:id="rId44"/>
    <p:sldId id="1177" r:id="rId45"/>
    <p:sldId id="1178" r:id="rId46"/>
    <p:sldId id="320" r:id="rId47"/>
    <p:sldId id="323" r:id="rId48"/>
    <p:sldId id="324" r:id="rId49"/>
    <p:sldId id="325" r:id="rId50"/>
    <p:sldId id="326" r:id="rId51"/>
    <p:sldId id="1146" r:id="rId52"/>
  </p:sldIdLst>
  <p:sldSz cx="12192000" cy="6858000"/>
  <p:notesSz cx="6858000" cy="9144000"/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B4494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9" autoAdjust="0"/>
    <p:restoredTop sz="95267" autoAdjust="0"/>
  </p:normalViewPr>
  <p:slideViewPr>
    <p:cSldViewPr snapToGrid="0">
      <p:cViewPr varScale="1">
        <p:scale>
          <a:sx n="129" d="100"/>
          <a:sy n="129" d="100"/>
        </p:scale>
        <p:origin x="216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2371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7" Type="http://schemas.openxmlformats.org/officeDocument/2006/relationships/tags" Target="tags/tag6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handoutMaster" Target="handoutMasters/handoutMaster1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E2E40-C9A8-4DD6-9BDD-BF614E130CC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57F4E-A6A9-46A2-A5A8-EF781AACD5D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2A3D24-6083-4546-8C6D-DEE86BAAAE4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8765-8EF3-408C-9341-152904E414E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zh-CN"/>
              <a:t>https://academy.kunyaokeji.com/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zh-CN"/>
              <a:t>https://academy.kunyaokeji.com/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zh-CN"/>
              <a:t>https://academy.kunyaokeji.com/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zh-CN"/>
              <a:t>https://academy.kunyaokeji.com/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zh-CN"/>
              <a:t>https://academy.kunyaokeji.com/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zh-CN"/>
              <a:t>https://academy.kunyaokeji.com/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zh-CN"/>
              <a:t>https://academy.kunyaokeji.com/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zh-CN"/>
              <a:t>https://academy.kunyaokeji.com/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zh-CN"/>
              <a:t>https://academy.kunyaokeji.com/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zh-CN"/>
              <a:t>https://academy.kunyaokeji.com/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zh-CN"/>
              <a:t>https://academy.kunyaokeji.com/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51PPT</a:t>
            </a:r>
            <a:r>
              <a:rPr lang="zh-CN" altLang="en-US" dirty="0"/>
              <a:t>模板网，幻灯片演示模板及素材免费下载！</a:t>
            </a:r>
            <a:endParaRPr lang="zh-CN" altLang="en-US" dirty="0"/>
          </a:p>
          <a:p>
            <a:r>
              <a:rPr lang="en-US" altLang="zh-CN" dirty="0"/>
              <a:t>51PPT</a:t>
            </a:r>
            <a:r>
              <a:rPr lang="zh-CN" altLang="en-US" dirty="0"/>
              <a:t>模板网 唯一访问网址：</a:t>
            </a:r>
            <a:r>
              <a:rPr lang="en-US" altLang="zh-CN" dirty="0"/>
              <a:t>www.51pptmoban.com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8765-8EF3-408C-9341-152904E414E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 altLang="zh-CN"/>
              <a:t>https://academy.kunyaokeji.com/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bg>
      <p:bgPr>
        <a:solidFill>
          <a:schemeClr val="accent1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1405874"/>
            <a:ext cx="12192000" cy="4034402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 userDrawn="1"/>
        </p:nvGrpSpPr>
        <p:grpSpPr>
          <a:xfrm>
            <a:off x="0" y="4593001"/>
            <a:ext cx="12192000" cy="2257418"/>
            <a:chOff x="0" y="4260840"/>
            <a:chExt cx="12192000" cy="2589579"/>
          </a:xfrm>
        </p:grpSpPr>
        <p:sp>
          <p:nvSpPr>
            <p:cNvPr id="35" name="任意多边形: 形状 34"/>
            <p:cNvSpPr/>
            <p:nvPr userDrawn="1"/>
          </p:nvSpPr>
          <p:spPr>
            <a:xfrm>
              <a:off x="0" y="4260840"/>
              <a:ext cx="12192000" cy="2186076"/>
            </a:xfrm>
            <a:custGeom>
              <a:avLst/>
              <a:gdLst>
                <a:gd name="connsiteX0" fmla="*/ 6750473 w 12192000"/>
                <a:gd name="connsiteY0" fmla="*/ 0 h 2186076"/>
                <a:gd name="connsiteX1" fmla="*/ 12192000 w 12192000"/>
                <a:gd name="connsiteY1" fmla="*/ 0 h 2186076"/>
                <a:gd name="connsiteX2" fmla="*/ 12192000 w 12192000"/>
                <a:gd name="connsiteY2" fmla="*/ 1807650 h 2186076"/>
                <a:gd name="connsiteX3" fmla="*/ 12192000 w 12192000"/>
                <a:gd name="connsiteY3" fmla="*/ 2105025 h 2186076"/>
                <a:gd name="connsiteX4" fmla="*/ 12192000 w 12192000"/>
                <a:gd name="connsiteY4" fmla="*/ 2186076 h 2186076"/>
                <a:gd name="connsiteX5" fmla="*/ 0 w 12192000"/>
                <a:gd name="connsiteY5" fmla="*/ 2186076 h 2186076"/>
                <a:gd name="connsiteX6" fmla="*/ 0 w 12192000"/>
                <a:gd name="connsiteY6" fmla="*/ 2105026 h 2186076"/>
                <a:gd name="connsiteX7" fmla="*/ 0 w 12192000"/>
                <a:gd name="connsiteY7" fmla="*/ 1807650 h 2186076"/>
                <a:gd name="connsiteX8" fmla="*/ 0 w 12192000"/>
                <a:gd name="connsiteY8" fmla="*/ 1 h 2186076"/>
                <a:gd name="connsiteX9" fmla="*/ 5441527 w 12192000"/>
                <a:gd name="connsiteY9" fmla="*/ 1 h 2186076"/>
                <a:gd name="connsiteX10" fmla="*/ 6044568 w 12192000"/>
                <a:gd name="connsiteY10" fmla="*/ 399724 h 2186076"/>
                <a:gd name="connsiteX11" fmla="*/ 6076895 w 12192000"/>
                <a:gd name="connsiteY11" fmla="*/ 503863 h 2186076"/>
                <a:gd name="connsiteX12" fmla="*/ 6115105 w 12192000"/>
                <a:gd name="connsiteY12" fmla="*/ 503863 h 2186076"/>
                <a:gd name="connsiteX13" fmla="*/ 6147432 w 12192000"/>
                <a:gd name="connsiteY13" fmla="*/ 399723 h 2186076"/>
                <a:gd name="connsiteX14" fmla="*/ 6750473 w 12192000"/>
                <a:gd name="connsiteY14" fmla="*/ 0 h 218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186076">
                  <a:moveTo>
                    <a:pt x="6750473" y="0"/>
                  </a:moveTo>
                  <a:lnTo>
                    <a:pt x="12192000" y="0"/>
                  </a:lnTo>
                  <a:lnTo>
                    <a:pt x="12192000" y="1807650"/>
                  </a:lnTo>
                  <a:lnTo>
                    <a:pt x="12192000" y="2105025"/>
                  </a:lnTo>
                  <a:lnTo>
                    <a:pt x="12192000" y="2186076"/>
                  </a:lnTo>
                  <a:lnTo>
                    <a:pt x="0" y="2186076"/>
                  </a:lnTo>
                  <a:lnTo>
                    <a:pt x="0" y="2105026"/>
                  </a:lnTo>
                  <a:lnTo>
                    <a:pt x="0" y="1807650"/>
                  </a:lnTo>
                  <a:lnTo>
                    <a:pt x="0" y="1"/>
                  </a:lnTo>
                  <a:lnTo>
                    <a:pt x="5441527" y="1"/>
                  </a:lnTo>
                  <a:cubicBezTo>
                    <a:pt x="5712619" y="1"/>
                    <a:pt x="5945214" y="164824"/>
                    <a:pt x="6044568" y="399724"/>
                  </a:cubicBezTo>
                  <a:lnTo>
                    <a:pt x="6076895" y="503863"/>
                  </a:lnTo>
                  <a:lnTo>
                    <a:pt x="6115105" y="503863"/>
                  </a:lnTo>
                  <a:lnTo>
                    <a:pt x="6147432" y="399723"/>
                  </a:lnTo>
                  <a:cubicBezTo>
                    <a:pt x="6246787" y="164823"/>
                    <a:pt x="6479382" y="0"/>
                    <a:pt x="6750473" y="0"/>
                  </a:cubicBezTo>
                  <a:close/>
                </a:path>
              </a:pathLst>
            </a:custGeom>
            <a:solidFill>
              <a:srgbClr val="2B4494"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任意多边形: 形状 33"/>
            <p:cNvSpPr/>
            <p:nvPr userDrawn="1"/>
          </p:nvSpPr>
          <p:spPr>
            <a:xfrm>
              <a:off x="0" y="4470201"/>
              <a:ext cx="12192000" cy="2186076"/>
            </a:xfrm>
            <a:custGeom>
              <a:avLst/>
              <a:gdLst>
                <a:gd name="connsiteX0" fmla="*/ 6750473 w 12192000"/>
                <a:gd name="connsiteY0" fmla="*/ 0 h 2186076"/>
                <a:gd name="connsiteX1" fmla="*/ 12192000 w 12192000"/>
                <a:gd name="connsiteY1" fmla="*/ 0 h 2186076"/>
                <a:gd name="connsiteX2" fmla="*/ 12192000 w 12192000"/>
                <a:gd name="connsiteY2" fmla="*/ 1807650 h 2186076"/>
                <a:gd name="connsiteX3" fmla="*/ 12192000 w 12192000"/>
                <a:gd name="connsiteY3" fmla="*/ 2105025 h 2186076"/>
                <a:gd name="connsiteX4" fmla="*/ 12192000 w 12192000"/>
                <a:gd name="connsiteY4" fmla="*/ 2186076 h 2186076"/>
                <a:gd name="connsiteX5" fmla="*/ 0 w 12192000"/>
                <a:gd name="connsiteY5" fmla="*/ 2186076 h 2186076"/>
                <a:gd name="connsiteX6" fmla="*/ 0 w 12192000"/>
                <a:gd name="connsiteY6" fmla="*/ 2105026 h 2186076"/>
                <a:gd name="connsiteX7" fmla="*/ 0 w 12192000"/>
                <a:gd name="connsiteY7" fmla="*/ 1807650 h 2186076"/>
                <a:gd name="connsiteX8" fmla="*/ 0 w 12192000"/>
                <a:gd name="connsiteY8" fmla="*/ 1 h 2186076"/>
                <a:gd name="connsiteX9" fmla="*/ 5441527 w 12192000"/>
                <a:gd name="connsiteY9" fmla="*/ 1 h 2186076"/>
                <a:gd name="connsiteX10" fmla="*/ 6044568 w 12192000"/>
                <a:gd name="connsiteY10" fmla="*/ 399724 h 2186076"/>
                <a:gd name="connsiteX11" fmla="*/ 6076895 w 12192000"/>
                <a:gd name="connsiteY11" fmla="*/ 503863 h 2186076"/>
                <a:gd name="connsiteX12" fmla="*/ 6115105 w 12192000"/>
                <a:gd name="connsiteY12" fmla="*/ 503863 h 2186076"/>
                <a:gd name="connsiteX13" fmla="*/ 6147432 w 12192000"/>
                <a:gd name="connsiteY13" fmla="*/ 399723 h 2186076"/>
                <a:gd name="connsiteX14" fmla="*/ 6750473 w 12192000"/>
                <a:gd name="connsiteY14" fmla="*/ 0 h 218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186076">
                  <a:moveTo>
                    <a:pt x="6750473" y="0"/>
                  </a:moveTo>
                  <a:lnTo>
                    <a:pt x="12192000" y="0"/>
                  </a:lnTo>
                  <a:lnTo>
                    <a:pt x="12192000" y="1807650"/>
                  </a:lnTo>
                  <a:lnTo>
                    <a:pt x="12192000" y="2105025"/>
                  </a:lnTo>
                  <a:lnTo>
                    <a:pt x="12192000" y="2186076"/>
                  </a:lnTo>
                  <a:lnTo>
                    <a:pt x="0" y="2186076"/>
                  </a:lnTo>
                  <a:lnTo>
                    <a:pt x="0" y="2105026"/>
                  </a:lnTo>
                  <a:lnTo>
                    <a:pt x="0" y="1807650"/>
                  </a:lnTo>
                  <a:lnTo>
                    <a:pt x="0" y="1"/>
                  </a:lnTo>
                  <a:lnTo>
                    <a:pt x="5441527" y="1"/>
                  </a:lnTo>
                  <a:cubicBezTo>
                    <a:pt x="5712619" y="1"/>
                    <a:pt x="5945214" y="164824"/>
                    <a:pt x="6044568" y="399724"/>
                  </a:cubicBezTo>
                  <a:lnTo>
                    <a:pt x="6076895" y="503863"/>
                  </a:lnTo>
                  <a:lnTo>
                    <a:pt x="6115105" y="503863"/>
                  </a:lnTo>
                  <a:lnTo>
                    <a:pt x="6147432" y="399723"/>
                  </a:lnTo>
                  <a:cubicBezTo>
                    <a:pt x="6246787" y="164823"/>
                    <a:pt x="6479382" y="0"/>
                    <a:pt x="6750473" y="0"/>
                  </a:cubicBezTo>
                  <a:close/>
                </a:path>
              </a:pathLst>
            </a:custGeom>
            <a:solidFill>
              <a:srgbClr val="2B4494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任意多边形: 形状 32"/>
            <p:cNvSpPr/>
            <p:nvPr userDrawn="1"/>
          </p:nvSpPr>
          <p:spPr>
            <a:xfrm>
              <a:off x="0" y="4664343"/>
              <a:ext cx="12192000" cy="2186076"/>
            </a:xfrm>
            <a:custGeom>
              <a:avLst/>
              <a:gdLst>
                <a:gd name="connsiteX0" fmla="*/ 6750473 w 12192000"/>
                <a:gd name="connsiteY0" fmla="*/ 0 h 2186076"/>
                <a:gd name="connsiteX1" fmla="*/ 12192000 w 12192000"/>
                <a:gd name="connsiteY1" fmla="*/ 0 h 2186076"/>
                <a:gd name="connsiteX2" fmla="*/ 12192000 w 12192000"/>
                <a:gd name="connsiteY2" fmla="*/ 1807650 h 2186076"/>
                <a:gd name="connsiteX3" fmla="*/ 12192000 w 12192000"/>
                <a:gd name="connsiteY3" fmla="*/ 2105025 h 2186076"/>
                <a:gd name="connsiteX4" fmla="*/ 12192000 w 12192000"/>
                <a:gd name="connsiteY4" fmla="*/ 2186076 h 2186076"/>
                <a:gd name="connsiteX5" fmla="*/ 0 w 12192000"/>
                <a:gd name="connsiteY5" fmla="*/ 2186076 h 2186076"/>
                <a:gd name="connsiteX6" fmla="*/ 0 w 12192000"/>
                <a:gd name="connsiteY6" fmla="*/ 2105026 h 2186076"/>
                <a:gd name="connsiteX7" fmla="*/ 0 w 12192000"/>
                <a:gd name="connsiteY7" fmla="*/ 1807650 h 2186076"/>
                <a:gd name="connsiteX8" fmla="*/ 0 w 12192000"/>
                <a:gd name="connsiteY8" fmla="*/ 1 h 2186076"/>
                <a:gd name="connsiteX9" fmla="*/ 5441527 w 12192000"/>
                <a:gd name="connsiteY9" fmla="*/ 1 h 2186076"/>
                <a:gd name="connsiteX10" fmla="*/ 6044568 w 12192000"/>
                <a:gd name="connsiteY10" fmla="*/ 399724 h 2186076"/>
                <a:gd name="connsiteX11" fmla="*/ 6076895 w 12192000"/>
                <a:gd name="connsiteY11" fmla="*/ 503863 h 2186076"/>
                <a:gd name="connsiteX12" fmla="*/ 6115105 w 12192000"/>
                <a:gd name="connsiteY12" fmla="*/ 503863 h 2186076"/>
                <a:gd name="connsiteX13" fmla="*/ 6147432 w 12192000"/>
                <a:gd name="connsiteY13" fmla="*/ 399723 h 2186076"/>
                <a:gd name="connsiteX14" fmla="*/ 6750473 w 12192000"/>
                <a:gd name="connsiteY14" fmla="*/ 0 h 218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186076">
                  <a:moveTo>
                    <a:pt x="6750473" y="0"/>
                  </a:moveTo>
                  <a:lnTo>
                    <a:pt x="12192000" y="0"/>
                  </a:lnTo>
                  <a:lnTo>
                    <a:pt x="12192000" y="1807650"/>
                  </a:lnTo>
                  <a:lnTo>
                    <a:pt x="12192000" y="2105025"/>
                  </a:lnTo>
                  <a:lnTo>
                    <a:pt x="12192000" y="2186076"/>
                  </a:lnTo>
                  <a:lnTo>
                    <a:pt x="0" y="2186076"/>
                  </a:lnTo>
                  <a:lnTo>
                    <a:pt x="0" y="2105026"/>
                  </a:lnTo>
                  <a:lnTo>
                    <a:pt x="0" y="1807650"/>
                  </a:lnTo>
                  <a:lnTo>
                    <a:pt x="0" y="1"/>
                  </a:lnTo>
                  <a:lnTo>
                    <a:pt x="5441527" y="1"/>
                  </a:lnTo>
                  <a:cubicBezTo>
                    <a:pt x="5712619" y="1"/>
                    <a:pt x="5945214" y="164824"/>
                    <a:pt x="6044568" y="399724"/>
                  </a:cubicBezTo>
                  <a:lnTo>
                    <a:pt x="6076895" y="503863"/>
                  </a:lnTo>
                  <a:lnTo>
                    <a:pt x="6115105" y="503863"/>
                  </a:lnTo>
                  <a:lnTo>
                    <a:pt x="6147432" y="399723"/>
                  </a:lnTo>
                  <a:cubicBezTo>
                    <a:pt x="6246787" y="164823"/>
                    <a:pt x="6479382" y="0"/>
                    <a:pt x="6750473" y="0"/>
                  </a:cubicBezTo>
                  <a:close/>
                </a:path>
              </a:pathLst>
            </a:custGeom>
            <a:solidFill>
              <a:srgbClr val="2B449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1026272" y="2691818"/>
            <a:ext cx="10043668" cy="905001"/>
          </a:xfrm>
          <a:prstGeom prst="rect">
            <a:avLst/>
          </a:prstGeom>
        </p:spPr>
        <p:txBody>
          <a:bodyPr/>
          <a:lstStyle>
            <a:lvl1pPr>
              <a:defRPr sz="6400" b="1">
                <a:solidFill>
                  <a:srgbClr val="2B4494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蓝色大气毕业论文答辩模板</a:t>
            </a:r>
            <a:endParaRPr lang="zh-CN" altLang="en-US" dirty="0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0" hasCustomPrompt="1"/>
          </p:nvPr>
        </p:nvSpPr>
        <p:spPr>
          <a:xfrm>
            <a:off x="821636" y="3640957"/>
            <a:ext cx="10402956" cy="295146"/>
          </a:xfrm>
          <a:prstGeom prst="rect">
            <a:avLst/>
          </a:prstGeom>
        </p:spPr>
        <p:txBody>
          <a:bodyPr/>
          <a:lstStyle>
            <a:lvl1pPr marL="0" indent="0" algn="dist">
              <a:buFontTx/>
              <a:buNone/>
              <a:defRPr sz="1600" b="0">
                <a:solidFill>
                  <a:srgbClr val="0D0D0D"/>
                </a:solidFill>
                <a:latin typeface="+mn-lt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BLUE ATMOSPHERE GRADUATION THESIS DEFENSE TEMPLATE</a:t>
            </a:r>
            <a:endParaRPr lang="en-US" altLang="zh-CN" dirty="0"/>
          </a:p>
        </p:txBody>
      </p:sp>
      <p:sp>
        <p:nvSpPr>
          <p:cNvPr id="2" name="矩形 1"/>
          <p:cNvSpPr/>
          <p:nvPr userDrawn="1"/>
        </p:nvSpPr>
        <p:spPr>
          <a:xfrm>
            <a:off x="304800" y="395867"/>
            <a:ext cx="11582400" cy="6066268"/>
          </a:xfrm>
          <a:prstGeom prst="rect">
            <a:avLst/>
          </a:prstGeom>
          <a:noFill/>
          <a:ln w="571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5627998" y="4163388"/>
            <a:ext cx="936000" cy="72000"/>
          </a:xfrm>
          <a:prstGeom prst="rect">
            <a:avLst/>
          </a:prstGeom>
          <a:solidFill>
            <a:srgbClr val="2B449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2506064" y="5476813"/>
            <a:ext cx="2924151" cy="3732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800" dirty="0"/>
              <a:t>答辩人：</a:t>
            </a:r>
            <a:r>
              <a:rPr lang="en-US" altLang="zh-CN" sz="1800" dirty="0"/>
              <a:t>XXX</a:t>
            </a:r>
            <a:endParaRPr lang="en-US" altLang="zh-CN" sz="1800" dirty="0"/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7011803" y="5476813"/>
            <a:ext cx="2924151" cy="3732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800" dirty="0"/>
              <a:t>指导老师：</a:t>
            </a:r>
            <a:r>
              <a:rPr lang="en-US" altLang="zh-CN" sz="1800" dirty="0"/>
              <a:t>XXX</a:t>
            </a:r>
            <a:endParaRPr lang="en-US" altLang="zh-CN" sz="1800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561298" y="1026581"/>
            <a:ext cx="427241" cy="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1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1026272" y="879293"/>
            <a:ext cx="2209575" cy="34476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XXXXX</a:t>
            </a:r>
            <a:r>
              <a:rPr lang="zh-CN" altLang="en-US" dirty="0"/>
              <a:t>大学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1393836" y="934503"/>
            <a:ext cx="275771" cy="164495"/>
            <a:chOff x="6709229" y="856343"/>
            <a:chExt cx="232229" cy="58057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cxnSp>
          <p:nvCxnSpPr>
            <p:cNvPr id="15" name="直接连接符 14"/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cxnSp>
          <p:nvCxnSpPr>
            <p:cNvPr id="16" name="直接连接符 15"/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</p:grpSp>
      <p:sp>
        <p:nvSpPr>
          <p:cNvPr id="37" name="Freeform 5"/>
          <p:cNvSpPr>
            <a:spLocks noEditPoints="1"/>
          </p:cNvSpPr>
          <p:nvPr userDrawn="1"/>
        </p:nvSpPr>
        <p:spPr bwMode="auto">
          <a:xfrm>
            <a:off x="5385926" y="1748747"/>
            <a:ext cx="1420144" cy="740784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rgbClr val="2B449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8" tIns="45719" rIns="91438" bIns="45719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8A8A6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5" name="Google Shape;25;p4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465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3465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3465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3465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3465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3465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3465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3465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3465"/>
            </a:lvl9pPr>
          </a:lstStyle>
          <a:p/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600" lvl="0" indent="-414655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200" lvl="1" indent="-398145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800" lvl="2" indent="-398145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400" lvl="3" indent="-398145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8000" lvl="4" indent="-398145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600" lvl="5" indent="-398145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200" lvl="6" indent="-398145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800" lvl="7" indent="-398145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400" lvl="8" indent="-398145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7"/>
          <p:cNvSpPr>
            <a:spLocks noGrp="1"/>
          </p:cNvSpPr>
          <p:nvPr>
            <p:ph type="body" sz="quarter" idx="11" hasCustomPrompt="1"/>
          </p:nvPr>
        </p:nvSpPr>
        <p:spPr>
          <a:xfrm>
            <a:off x="5229218" y="1227066"/>
            <a:ext cx="1837123" cy="552308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4400" b="1">
                <a:solidFill>
                  <a:srgbClr val="FFFFFF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目 录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35" name="文本占位符 27"/>
          <p:cNvSpPr>
            <a:spLocks noGrp="1"/>
          </p:cNvSpPr>
          <p:nvPr>
            <p:ph type="body" sz="quarter" idx="10" hasCustomPrompt="1"/>
          </p:nvPr>
        </p:nvSpPr>
        <p:spPr>
          <a:xfrm>
            <a:off x="5241573" y="1863591"/>
            <a:ext cx="1950058" cy="689533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rgbClr val="FFFFFF"/>
                </a:solidFill>
                <a:latin typeface="+mn-lt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CONTENTS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304800" y="395867"/>
            <a:ext cx="11582400" cy="6066268"/>
          </a:xfrm>
          <a:prstGeom prst="rect">
            <a:avLst/>
          </a:prstGeom>
          <a:noFill/>
          <a:ln w="571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1497951"/>
            <a:ext cx="12192000" cy="420557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0" y="5075583"/>
            <a:ext cx="12192000" cy="1782417"/>
            <a:chOff x="0" y="4260840"/>
            <a:chExt cx="12192000" cy="2589579"/>
          </a:xfrm>
        </p:grpSpPr>
        <p:sp>
          <p:nvSpPr>
            <p:cNvPr id="21" name="任意多边形: 形状 20"/>
            <p:cNvSpPr/>
            <p:nvPr userDrawn="1"/>
          </p:nvSpPr>
          <p:spPr>
            <a:xfrm>
              <a:off x="0" y="4260840"/>
              <a:ext cx="12192000" cy="2186076"/>
            </a:xfrm>
            <a:custGeom>
              <a:avLst/>
              <a:gdLst>
                <a:gd name="connsiteX0" fmla="*/ 6750473 w 12192000"/>
                <a:gd name="connsiteY0" fmla="*/ 0 h 2186076"/>
                <a:gd name="connsiteX1" fmla="*/ 12192000 w 12192000"/>
                <a:gd name="connsiteY1" fmla="*/ 0 h 2186076"/>
                <a:gd name="connsiteX2" fmla="*/ 12192000 w 12192000"/>
                <a:gd name="connsiteY2" fmla="*/ 1807650 h 2186076"/>
                <a:gd name="connsiteX3" fmla="*/ 12192000 w 12192000"/>
                <a:gd name="connsiteY3" fmla="*/ 2105025 h 2186076"/>
                <a:gd name="connsiteX4" fmla="*/ 12192000 w 12192000"/>
                <a:gd name="connsiteY4" fmla="*/ 2186076 h 2186076"/>
                <a:gd name="connsiteX5" fmla="*/ 0 w 12192000"/>
                <a:gd name="connsiteY5" fmla="*/ 2186076 h 2186076"/>
                <a:gd name="connsiteX6" fmla="*/ 0 w 12192000"/>
                <a:gd name="connsiteY6" fmla="*/ 2105026 h 2186076"/>
                <a:gd name="connsiteX7" fmla="*/ 0 w 12192000"/>
                <a:gd name="connsiteY7" fmla="*/ 1807650 h 2186076"/>
                <a:gd name="connsiteX8" fmla="*/ 0 w 12192000"/>
                <a:gd name="connsiteY8" fmla="*/ 1 h 2186076"/>
                <a:gd name="connsiteX9" fmla="*/ 5441527 w 12192000"/>
                <a:gd name="connsiteY9" fmla="*/ 1 h 2186076"/>
                <a:gd name="connsiteX10" fmla="*/ 6044568 w 12192000"/>
                <a:gd name="connsiteY10" fmla="*/ 399724 h 2186076"/>
                <a:gd name="connsiteX11" fmla="*/ 6076895 w 12192000"/>
                <a:gd name="connsiteY11" fmla="*/ 503863 h 2186076"/>
                <a:gd name="connsiteX12" fmla="*/ 6115105 w 12192000"/>
                <a:gd name="connsiteY12" fmla="*/ 503863 h 2186076"/>
                <a:gd name="connsiteX13" fmla="*/ 6147432 w 12192000"/>
                <a:gd name="connsiteY13" fmla="*/ 399723 h 2186076"/>
                <a:gd name="connsiteX14" fmla="*/ 6750473 w 12192000"/>
                <a:gd name="connsiteY14" fmla="*/ 0 h 218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186076">
                  <a:moveTo>
                    <a:pt x="6750473" y="0"/>
                  </a:moveTo>
                  <a:lnTo>
                    <a:pt x="12192000" y="0"/>
                  </a:lnTo>
                  <a:lnTo>
                    <a:pt x="12192000" y="1807650"/>
                  </a:lnTo>
                  <a:lnTo>
                    <a:pt x="12192000" y="2105025"/>
                  </a:lnTo>
                  <a:lnTo>
                    <a:pt x="12192000" y="2186076"/>
                  </a:lnTo>
                  <a:lnTo>
                    <a:pt x="0" y="2186076"/>
                  </a:lnTo>
                  <a:lnTo>
                    <a:pt x="0" y="2105026"/>
                  </a:lnTo>
                  <a:lnTo>
                    <a:pt x="0" y="1807650"/>
                  </a:lnTo>
                  <a:lnTo>
                    <a:pt x="0" y="1"/>
                  </a:lnTo>
                  <a:lnTo>
                    <a:pt x="5441527" y="1"/>
                  </a:lnTo>
                  <a:cubicBezTo>
                    <a:pt x="5712619" y="1"/>
                    <a:pt x="5945214" y="164824"/>
                    <a:pt x="6044568" y="399724"/>
                  </a:cubicBezTo>
                  <a:lnTo>
                    <a:pt x="6076895" y="503863"/>
                  </a:lnTo>
                  <a:lnTo>
                    <a:pt x="6115105" y="503863"/>
                  </a:lnTo>
                  <a:lnTo>
                    <a:pt x="6147432" y="399723"/>
                  </a:lnTo>
                  <a:cubicBezTo>
                    <a:pt x="6246787" y="164823"/>
                    <a:pt x="6479382" y="0"/>
                    <a:pt x="6750473" y="0"/>
                  </a:cubicBezTo>
                  <a:close/>
                </a:path>
              </a:pathLst>
            </a:custGeom>
            <a:solidFill>
              <a:srgbClr val="2B4494">
                <a:alpha val="3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任意多边形: 形状 21"/>
            <p:cNvSpPr/>
            <p:nvPr userDrawn="1"/>
          </p:nvSpPr>
          <p:spPr>
            <a:xfrm>
              <a:off x="0" y="4470201"/>
              <a:ext cx="12192000" cy="2186076"/>
            </a:xfrm>
            <a:custGeom>
              <a:avLst/>
              <a:gdLst>
                <a:gd name="connsiteX0" fmla="*/ 6750473 w 12192000"/>
                <a:gd name="connsiteY0" fmla="*/ 0 h 2186076"/>
                <a:gd name="connsiteX1" fmla="*/ 12192000 w 12192000"/>
                <a:gd name="connsiteY1" fmla="*/ 0 h 2186076"/>
                <a:gd name="connsiteX2" fmla="*/ 12192000 w 12192000"/>
                <a:gd name="connsiteY2" fmla="*/ 1807650 h 2186076"/>
                <a:gd name="connsiteX3" fmla="*/ 12192000 w 12192000"/>
                <a:gd name="connsiteY3" fmla="*/ 2105025 h 2186076"/>
                <a:gd name="connsiteX4" fmla="*/ 12192000 w 12192000"/>
                <a:gd name="connsiteY4" fmla="*/ 2186076 h 2186076"/>
                <a:gd name="connsiteX5" fmla="*/ 0 w 12192000"/>
                <a:gd name="connsiteY5" fmla="*/ 2186076 h 2186076"/>
                <a:gd name="connsiteX6" fmla="*/ 0 w 12192000"/>
                <a:gd name="connsiteY6" fmla="*/ 2105026 h 2186076"/>
                <a:gd name="connsiteX7" fmla="*/ 0 w 12192000"/>
                <a:gd name="connsiteY7" fmla="*/ 1807650 h 2186076"/>
                <a:gd name="connsiteX8" fmla="*/ 0 w 12192000"/>
                <a:gd name="connsiteY8" fmla="*/ 1 h 2186076"/>
                <a:gd name="connsiteX9" fmla="*/ 5441527 w 12192000"/>
                <a:gd name="connsiteY9" fmla="*/ 1 h 2186076"/>
                <a:gd name="connsiteX10" fmla="*/ 6044568 w 12192000"/>
                <a:gd name="connsiteY10" fmla="*/ 399724 h 2186076"/>
                <a:gd name="connsiteX11" fmla="*/ 6076895 w 12192000"/>
                <a:gd name="connsiteY11" fmla="*/ 503863 h 2186076"/>
                <a:gd name="connsiteX12" fmla="*/ 6115105 w 12192000"/>
                <a:gd name="connsiteY12" fmla="*/ 503863 h 2186076"/>
                <a:gd name="connsiteX13" fmla="*/ 6147432 w 12192000"/>
                <a:gd name="connsiteY13" fmla="*/ 399723 h 2186076"/>
                <a:gd name="connsiteX14" fmla="*/ 6750473 w 12192000"/>
                <a:gd name="connsiteY14" fmla="*/ 0 h 218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186076">
                  <a:moveTo>
                    <a:pt x="6750473" y="0"/>
                  </a:moveTo>
                  <a:lnTo>
                    <a:pt x="12192000" y="0"/>
                  </a:lnTo>
                  <a:lnTo>
                    <a:pt x="12192000" y="1807650"/>
                  </a:lnTo>
                  <a:lnTo>
                    <a:pt x="12192000" y="2105025"/>
                  </a:lnTo>
                  <a:lnTo>
                    <a:pt x="12192000" y="2186076"/>
                  </a:lnTo>
                  <a:lnTo>
                    <a:pt x="0" y="2186076"/>
                  </a:lnTo>
                  <a:lnTo>
                    <a:pt x="0" y="2105026"/>
                  </a:lnTo>
                  <a:lnTo>
                    <a:pt x="0" y="1807650"/>
                  </a:lnTo>
                  <a:lnTo>
                    <a:pt x="0" y="1"/>
                  </a:lnTo>
                  <a:lnTo>
                    <a:pt x="5441527" y="1"/>
                  </a:lnTo>
                  <a:cubicBezTo>
                    <a:pt x="5712619" y="1"/>
                    <a:pt x="5945214" y="164824"/>
                    <a:pt x="6044568" y="399724"/>
                  </a:cubicBezTo>
                  <a:lnTo>
                    <a:pt x="6076895" y="503863"/>
                  </a:lnTo>
                  <a:lnTo>
                    <a:pt x="6115105" y="503863"/>
                  </a:lnTo>
                  <a:lnTo>
                    <a:pt x="6147432" y="399723"/>
                  </a:lnTo>
                  <a:cubicBezTo>
                    <a:pt x="6246787" y="164823"/>
                    <a:pt x="6479382" y="0"/>
                    <a:pt x="6750473" y="0"/>
                  </a:cubicBezTo>
                  <a:close/>
                </a:path>
              </a:pathLst>
            </a:custGeom>
            <a:solidFill>
              <a:srgbClr val="2B4494"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2B4494">
                    <a:alpha val="50000"/>
                  </a:srgbClr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任意多边形: 形状 22"/>
            <p:cNvSpPr/>
            <p:nvPr userDrawn="1"/>
          </p:nvSpPr>
          <p:spPr>
            <a:xfrm>
              <a:off x="0" y="4664343"/>
              <a:ext cx="12192000" cy="2186076"/>
            </a:xfrm>
            <a:custGeom>
              <a:avLst/>
              <a:gdLst>
                <a:gd name="connsiteX0" fmla="*/ 6750473 w 12192000"/>
                <a:gd name="connsiteY0" fmla="*/ 0 h 2186076"/>
                <a:gd name="connsiteX1" fmla="*/ 12192000 w 12192000"/>
                <a:gd name="connsiteY1" fmla="*/ 0 h 2186076"/>
                <a:gd name="connsiteX2" fmla="*/ 12192000 w 12192000"/>
                <a:gd name="connsiteY2" fmla="*/ 1807650 h 2186076"/>
                <a:gd name="connsiteX3" fmla="*/ 12192000 w 12192000"/>
                <a:gd name="connsiteY3" fmla="*/ 2105025 h 2186076"/>
                <a:gd name="connsiteX4" fmla="*/ 12192000 w 12192000"/>
                <a:gd name="connsiteY4" fmla="*/ 2186076 h 2186076"/>
                <a:gd name="connsiteX5" fmla="*/ 0 w 12192000"/>
                <a:gd name="connsiteY5" fmla="*/ 2186076 h 2186076"/>
                <a:gd name="connsiteX6" fmla="*/ 0 w 12192000"/>
                <a:gd name="connsiteY6" fmla="*/ 2105026 h 2186076"/>
                <a:gd name="connsiteX7" fmla="*/ 0 w 12192000"/>
                <a:gd name="connsiteY7" fmla="*/ 1807650 h 2186076"/>
                <a:gd name="connsiteX8" fmla="*/ 0 w 12192000"/>
                <a:gd name="connsiteY8" fmla="*/ 1 h 2186076"/>
                <a:gd name="connsiteX9" fmla="*/ 5441527 w 12192000"/>
                <a:gd name="connsiteY9" fmla="*/ 1 h 2186076"/>
                <a:gd name="connsiteX10" fmla="*/ 6044568 w 12192000"/>
                <a:gd name="connsiteY10" fmla="*/ 399724 h 2186076"/>
                <a:gd name="connsiteX11" fmla="*/ 6076895 w 12192000"/>
                <a:gd name="connsiteY11" fmla="*/ 503863 h 2186076"/>
                <a:gd name="connsiteX12" fmla="*/ 6115105 w 12192000"/>
                <a:gd name="connsiteY12" fmla="*/ 503863 h 2186076"/>
                <a:gd name="connsiteX13" fmla="*/ 6147432 w 12192000"/>
                <a:gd name="connsiteY13" fmla="*/ 399723 h 2186076"/>
                <a:gd name="connsiteX14" fmla="*/ 6750473 w 12192000"/>
                <a:gd name="connsiteY14" fmla="*/ 0 h 218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186076">
                  <a:moveTo>
                    <a:pt x="6750473" y="0"/>
                  </a:moveTo>
                  <a:lnTo>
                    <a:pt x="12192000" y="0"/>
                  </a:lnTo>
                  <a:lnTo>
                    <a:pt x="12192000" y="1807650"/>
                  </a:lnTo>
                  <a:lnTo>
                    <a:pt x="12192000" y="2105025"/>
                  </a:lnTo>
                  <a:lnTo>
                    <a:pt x="12192000" y="2186076"/>
                  </a:lnTo>
                  <a:lnTo>
                    <a:pt x="0" y="2186076"/>
                  </a:lnTo>
                  <a:lnTo>
                    <a:pt x="0" y="2105026"/>
                  </a:lnTo>
                  <a:lnTo>
                    <a:pt x="0" y="1807650"/>
                  </a:lnTo>
                  <a:lnTo>
                    <a:pt x="0" y="1"/>
                  </a:lnTo>
                  <a:lnTo>
                    <a:pt x="5441527" y="1"/>
                  </a:lnTo>
                  <a:cubicBezTo>
                    <a:pt x="5712619" y="1"/>
                    <a:pt x="5945214" y="164824"/>
                    <a:pt x="6044568" y="399724"/>
                  </a:cubicBezTo>
                  <a:lnTo>
                    <a:pt x="6076895" y="503863"/>
                  </a:lnTo>
                  <a:lnTo>
                    <a:pt x="6115105" y="503863"/>
                  </a:lnTo>
                  <a:lnTo>
                    <a:pt x="6147432" y="399723"/>
                  </a:lnTo>
                  <a:cubicBezTo>
                    <a:pt x="6246787" y="164823"/>
                    <a:pt x="6479382" y="0"/>
                    <a:pt x="6750473" y="0"/>
                  </a:cubicBezTo>
                  <a:close/>
                </a:path>
              </a:pathLst>
            </a:custGeom>
            <a:solidFill>
              <a:srgbClr val="2B449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2237153" y="2711731"/>
            <a:ext cx="2003544" cy="1356686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noAutofit/>
          </a:bodyPr>
          <a:lstStyle>
            <a:lvl1pPr>
              <a:defRPr lang="zh-CN" altLang="en-US" sz="11500" cap="all" dirty="0">
                <a:ln w="15875">
                  <a:solidFill>
                    <a:srgbClr val="2B4494"/>
                  </a:solidFill>
                </a:ln>
                <a:solidFill>
                  <a:prstClr val="white"/>
                </a:solidFill>
                <a:latin typeface="+mj-ea"/>
                <a:cs typeface="+mn-cs"/>
              </a:defRPr>
            </a:lvl1pPr>
          </a:lstStyle>
          <a:p>
            <a:pPr marL="0" lvl="0" algn="r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0" hasCustomPrompt="1"/>
          </p:nvPr>
        </p:nvSpPr>
        <p:spPr>
          <a:xfrm>
            <a:off x="4351582" y="3715467"/>
            <a:ext cx="6289641" cy="689533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600" b="0">
                <a:solidFill>
                  <a:srgbClr val="0D0D0D"/>
                </a:solidFill>
                <a:latin typeface="+mn-lt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BACKGROUND AND SIGNIFICANCE OF THE TOPIC</a:t>
            </a:r>
            <a:endParaRPr lang="en-US" altLang="zh-CN" dirty="0"/>
          </a:p>
        </p:txBody>
      </p:sp>
      <p:sp>
        <p:nvSpPr>
          <p:cNvPr id="17" name="文本占位符 27"/>
          <p:cNvSpPr>
            <a:spLocks noGrp="1"/>
          </p:cNvSpPr>
          <p:nvPr>
            <p:ph type="body" sz="quarter" idx="11" hasCustomPrompt="1"/>
          </p:nvPr>
        </p:nvSpPr>
        <p:spPr>
          <a:xfrm>
            <a:off x="4339225" y="2815790"/>
            <a:ext cx="6469062" cy="689533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20000"/>
              </a:lnSpc>
              <a:buFontTx/>
              <a:buNone/>
              <a:defRPr sz="4400" b="1">
                <a:solidFill>
                  <a:srgbClr val="2B4494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选题的背景与意义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304800" y="395867"/>
            <a:ext cx="11582400" cy="6066268"/>
          </a:xfrm>
          <a:prstGeom prst="rect">
            <a:avLst/>
          </a:prstGeom>
          <a:noFill/>
          <a:ln w="571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561298" y="1026581"/>
            <a:ext cx="427241" cy="0"/>
          </a:xfrm>
          <a:prstGeom prst="line">
            <a:avLst/>
          </a:prstGeom>
          <a:noFill/>
          <a:ln w="19050" cap="flat" cmpd="sng" algn="ctr">
            <a:solidFill>
              <a:srgbClr val="FFFFFF"/>
            </a:solidFill>
            <a:prstDash val="solid"/>
            <a:miter lim="800000"/>
          </a:ln>
          <a:effectLst/>
        </p:spPr>
      </p:cxnSp>
      <p:sp>
        <p:nvSpPr>
          <p:cNvPr id="7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1026272" y="879293"/>
            <a:ext cx="2209575" cy="34476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XXXXX</a:t>
            </a:r>
            <a:r>
              <a:rPr lang="zh-CN" altLang="en-US" dirty="0"/>
              <a:t>大学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1393836" y="934503"/>
            <a:ext cx="275771" cy="164495"/>
            <a:chOff x="6709229" y="856343"/>
            <a:chExt cx="232229" cy="58057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cxnSp>
          <p:nvCxnSpPr>
            <p:cNvPr id="12" name="直接连接符 11"/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cxnSp>
          <p:nvCxnSpPr>
            <p:cNvPr id="19" name="直接连接符 18"/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noFill/>
            <a:ln w="1905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97984" y="572029"/>
            <a:ext cx="76288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 kumimoji="0" lang="zh-CN" altLang="en-US" sz="3200" b="1" i="0" u="none" strike="noStrike" kern="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ea"/>
                <a:cs typeface="+mn-cs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点击此处输入内容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660400" y="449353"/>
            <a:ext cx="142789" cy="584776"/>
          </a:xfrm>
          <a:prstGeom prst="rect">
            <a:avLst/>
          </a:prstGeom>
          <a:solidFill>
            <a:srgbClr val="2B449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汉仪旗黑-50S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0401" y="6438900"/>
            <a:ext cx="3992171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zh-CN" altLang="en-US"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51pptmoban</a:t>
            </a:r>
            <a:endParaRPr lang="en-US" altLang="zh-CN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504656" y="6438900"/>
            <a:ext cx="1802924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22581C77-C049-4AAA-A3C8-544909BBB11E}" type="datetime1">
              <a:rPr lang="zh-CN" altLang="en-US" smtClean="0"/>
            </a:fld>
            <a:endParaRPr lang="en-US" altLang="zh-CN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57452" y="6438900"/>
            <a:ext cx="2661448" cy="215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zh-CN" altLang="en-US" sz="1000" smtClean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F65B630-C7FF-41C0-9923-C5E5E29EED81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bg>
      <p:bgPr>
        <a:solidFill>
          <a:schemeClr val="accent1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1405874"/>
            <a:ext cx="12192000" cy="4034402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400"/>
            <a:endParaRPr lang="zh-CN" altLang="en-US" kern="0" dirty="0">
              <a:solidFill>
                <a:prstClr val="white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 userDrawn="1"/>
        </p:nvGrpSpPr>
        <p:grpSpPr>
          <a:xfrm>
            <a:off x="0" y="4593001"/>
            <a:ext cx="12192000" cy="2257418"/>
            <a:chOff x="0" y="4260840"/>
            <a:chExt cx="12192000" cy="2589579"/>
          </a:xfrm>
        </p:grpSpPr>
        <p:sp>
          <p:nvSpPr>
            <p:cNvPr id="35" name="任意多边形: 形状 34"/>
            <p:cNvSpPr/>
            <p:nvPr userDrawn="1"/>
          </p:nvSpPr>
          <p:spPr>
            <a:xfrm>
              <a:off x="0" y="4260840"/>
              <a:ext cx="12192000" cy="2186076"/>
            </a:xfrm>
            <a:custGeom>
              <a:avLst/>
              <a:gdLst>
                <a:gd name="connsiteX0" fmla="*/ 6750473 w 12192000"/>
                <a:gd name="connsiteY0" fmla="*/ 0 h 2186076"/>
                <a:gd name="connsiteX1" fmla="*/ 12192000 w 12192000"/>
                <a:gd name="connsiteY1" fmla="*/ 0 h 2186076"/>
                <a:gd name="connsiteX2" fmla="*/ 12192000 w 12192000"/>
                <a:gd name="connsiteY2" fmla="*/ 1807650 h 2186076"/>
                <a:gd name="connsiteX3" fmla="*/ 12192000 w 12192000"/>
                <a:gd name="connsiteY3" fmla="*/ 2105025 h 2186076"/>
                <a:gd name="connsiteX4" fmla="*/ 12192000 w 12192000"/>
                <a:gd name="connsiteY4" fmla="*/ 2186076 h 2186076"/>
                <a:gd name="connsiteX5" fmla="*/ 0 w 12192000"/>
                <a:gd name="connsiteY5" fmla="*/ 2186076 h 2186076"/>
                <a:gd name="connsiteX6" fmla="*/ 0 w 12192000"/>
                <a:gd name="connsiteY6" fmla="*/ 2105026 h 2186076"/>
                <a:gd name="connsiteX7" fmla="*/ 0 w 12192000"/>
                <a:gd name="connsiteY7" fmla="*/ 1807650 h 2186076"/>
                <a:gd name="connsiteX8" fmla="*/ 0 w 12192000"/>
                <a:gd name="connsiteY8" fmla="*/ 1 h 2186076"/>
                <a:gd name="connsiteX9" fmla="*/ 5441527 w 12192000"/>
                <a:gd name="connsiteY9" fmla="*/ 1 h 2186076"/>
                <a:gd name="connsiteX10" fmla="*/ 6044568 w 12192000"/>
                <a:gd name="connsiteY10" fmla="*/ 399724 h 2186076"/>
                <a:gd name="connsiteX11" fmla="*/ 6076895 w 12192000"/>
                <a:gd name="connsiteY11" fmla="*/ 503863 h 2186076"/>
                <a:gd name="connsiteX12" fmla="*/ 6115105 w 12192000"/>
                <a:gd name="connsiteY12" fmla="*/ 503863 h 2186076"/>
                <a:gd name="connsiteX13" fmla="*/ 6147432 w 12192000"/>
                <a:gd name="connsiteY13" fmla="*/ 399723 h 2186076"/>
                <a:gd name="connsiteX14" fmla="*/ 6750473 w 12192000"/>
                <a:gd name="connsiteY14" fmla="*/ 0 h 218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186076">
                  <a:moveTo>
                    <a:pt x="6750473" y="0"/>
                  </a:moveTo>
                  <a:lnTo>
                    <a:pt x="12192000" y="0"/>
                  </a:lnTo>
                  <a:lnTo>
                    <a:pt x="12192000" y="1807650"/>
                  </a:lnTo>
                  <a:lnTo>
                    <a:pt x="12192000" y="2105025"/>
                  </a:lnTo>
                  <a:lnTo>
                    <a:pt x="12192000" y="2186076"/>
                  </a:lnTo>
                  <a:lnTo>
                    <a:pt x="0" y="2186076"/>
                  </a:lnTo>
                  <a:lnTo>
                    <a:pt x="0" y="2105026"/>
                  </a:lnTo>
                  <a:lnTo>
                    <a:pt x="0" y="1807650"/>
                  </a:lnTo>
                  <a:lnTo>
                    <a:pt x="0" y="1"/>
                  </a:lnTo>
                  <a:lnTo>
                    <a:pt x="5441527" y="1"/>
                  </a:lnTo>
                  <a:cubicBezTo>
                    <a:pt x="5712619" y="1"/>
                    <a:pt x="5945214" y="164824"/>
                    <a:pt x="6044568" y="399724"/>
                  </a:cubicBezTo>
                  <a:lnTo>
                    <a:pt x="6076895" y="503863"/>
                  </a:lnTo>
                  <a:lnTo>
                    <a:pt x="6115105" y="503863"/>
                  </a:lnTo>
                  <a:lnTo>
                    <a:pt x="6147432" y="399723"/>
                  </a:lnTo>
                  <a:cubicBezTo>
                    <a:pt x="6246787" y="164823"/>
                    <a:pt x="6479382" y="0"/>
                    <a:pt x="6750473" y="0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任意多边形: 形状 33"/>
            <p:cNvSpPr/>
            <p:nvPr userDrawn="1"/>
          </p:nvSpPr>
          <p:spPr>
            <a:xfrm>
              <a:off x="0" y="4470201"/>
              <a:ext cx="12192000" cy="2186076"/>
            </a:xfrm>
            <a:custGeom>
              <a:avLst/>
              <a:gdLst>
                <a:gd name="connsiteX0" fmla="*/ 6750473 w 12192000"/>
                <a:gd name="connsiteY0" fmla="*/ 0 h 2186076"/>
                <a:gd name="connsiteX1" fmla="*/ 12192000 w 12192000"/>
                <a:gd name="connsiteY1" fmla="*/ 0 h 2186076"/>
                <a:gd name="connsiteX2" fmla="*/ 12192000 w 12192000"/>
                <a:gd name="connsiteY2" fmla="*/ 1807650 h 2186076"/>
                <a:gd name="connsiteX3" fmla="*/ 12192000 w 12192000"/>
                <a:gd name="connsiteY3" fmla="*/ 2105025 h 2186076"/>
                <a:gd name="connsiteX4" fmla="*/ 12192000 w 12192000"/>
                <a:gd name="connsiteY4" fmla="*/ 2186076 h 2186076"/>
                <a:gd name="connsiteX5" fmla="*/ 0 w 12192000"/>
                <a:gd name="connsiteY5" fmla="*/ 2186076 h 2186076"/>
                <a:gd name="connsiteX6" fmla="*/ 0 w 12192000"/>
                <a:gd name="connsiteY6" fmla="*/ 2105026 h 2186076"/>
                <a:gd name="connsiteX7" fmla="*/ 0 w 12192000"/>
                <a:gd name="connsiteY7" fmla="*/ 1807650 h 2186076"/>
                <a:gd name="connsiteX8" fmla="*/ 0 w 12192000"/>
                <a:gd name="connsiteY8" fmla="*/ 1 h 2186076"/>
                <a:gd name="connsiteX9" fmla="*/ 5441527 w 12192000"/>
                <a:gd name="connsiteY9" fmla="*/ 1 h 2186076"/>
                <a:gd name="connsiteX10" fmla="*/ 6044568 w 12192000"/>
                <a:gd name="connsiteY10" fmla="*/ 399724 h 2186076"/>
                <a:gd name="connsiteX11" fmla="*/ 6076895 w 12192000"/>
                <a:gd name="connsiteY11" fmla="*/ 503863 h 2186076"/>
                <a:gd name="connsiteX12" fmla="*/ 6115105 w 12192000"/>
                <a:gd name="connsiteY12" fmla="*/ 503863 h 2186076"/>
                <a:gd name="connsiteX13" fmla="*/ 6147432 w 12192000"/>
                <a:gd name="connsiteY13" fmla="*/ 399723 h 2186076"/>
                <a:gd name="connsiteX14" fmla="*/ 6750473 w 12192000"/>
                <a:gd name="connsiteY14" fmla="*/ 0 h 218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186076">
                  <a:moveTo>
                    <a:pt x="6750473" y="0"/>
                  </a:moveTo>
                  <a:lnTo>
                    <a:pt x="12192000" y="0"/>
                  </a:lnTo>
                  <a:lnTo>
                    <a:pt x="12192000" y="1807650"/>
                  </a:lnTo>
                  <a:lnTo>
                    <a:pt x="12192000" y="2105025"/>
                  </a:lnTo>
                  <a:lnTo>
                    <a:pt x="12192000" y="2186076"/>
                  </a:lnTo>
                  <a:lnTo>
                    <a:pt x="0" y="2186076"/>
                  </a:lnTo>
                  <a:lnTo>
                    <a:pt x="0" y="2105026"/>
                  </a:lnTo>
                  <a:lnTo>
                    <a:pt x="0" y="1807650"/>
                  </a:lnTo>
                  <a:lnTo>
                    <a:pt x="0" y="1"/>
                  </a:lnTo>
                  <a:lnTo>
                    <a:pt x="5441527" y="1"/>
                  </a:lnTo>
                  <a:cubicBezTo>
                    <a:pt x="5712619" y="1"/>
                    <a:pt x="5945214" y="164824"/>
                    <a:pt x="6044568" y="399724"/>
                  </a:cubicBezTo>
                  <a:lnTo>
                    <a:pt x="6076895" y="503863"/>
                  </a:lnTo>
                  <a:lnTo>
                    <a:pt x="6115105" y="503863"/>
                  </a:lnTo>
                  <a:lnTo>
                    <a:pt x="6147432" y="399723"/>
                  </a:lnTo>
                  <a:cubicBezTo>
                    <a:pt x="6246787" y="164823"/>
                    <a:pt x="6479382" y="0"/>
                    <a:pt x="6750473" y="0"/>
                  </a:cubicBezTo>
                  <a:close/>
                </a:path>
              </a:pathLst>
            </a:custGeom>
            <a:solidFill>
              <a:schemeClr val="accent1">
                <a:alpha val="5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任意多边形: 形状 32"/>
            <p:cNvSpPr/>
            <p:nvPr userDrawn="1"/>
          </p:nvSpPr>
          <p:spPr>
            <a:xfrm>
              <a:off x="0" y="4664343"/>
              <a:ext cx="12192000" cy="2186076"/>
            </a:xfrm>
            <a:custGeom>
              <a:avLst/>
              <a:gdLst>
                <a:gd name="connsiteX0" fmla="*/ 6750473 w 12192000"/>
                <a:gd name="connsiteY0" fmla="*/ 0 h 2186076"/>
                <a:gd name="connsiteX1" fmla="*/ 12192000 w 12192000"/>
                <a:gd name="connsiteY1" fmla="*/ 0 h 2186076"/>
                <a:gd name="connsiteX2" fmla="*/ 12192000 w 12192000"/>
                <a:gd name="connsiteY2" fmla="*/ 1807650 h 2186076"/>
                <a:gd name="connsiteX3" fmla="*/ 12192000 w 12192000"/>
                <a:gd name="connsiteY3" fmla="*/ 2105025 h 2186076"/>
                <a:gd name="connsiteX4" fmla="*/ 12192000 w 12192000"/>
                <a:gd name="connsiteY4" fmla="*/ 2186076 h 2186076"/>
                <a:gd name="connsiteX5" fmla="*/ 0 w 12192000"/>
                <a:gd name="connsiteY5" fmla="*/ 2186076 h 2186076"/>
                <a:gd name="connsiteX6" fmla="*/ 0 w 12192000"/>
                <a:gd name="connsiteY6" fmla="*/ 2105026 h 2186076"/>
                <a:gd name="connsiteX7" fmla="*/ 0 w 12192000"/>
                <a:gd name="connsiteY7" fmla="*/ 1807650 h 2186076"/>
                <a:gd name="connsiteX8" fmla="*/ 0 w 12192000"/>
                <a:gd name="connsiteY8" fmla="*/ 1 h 2186076"/>
                <a:gd name="connsiteX9" fmla="*/ 5441527 w 12192000"/>
                <a:gd name="connsiteY9" fmla="*/ 1 h 2186076"/>
                <a:gd name="connsiteX10" fmla="*/ 6044568 w 12192000"/>
                <a:gd name="connsiteY10" fmla="*/ 399724 h 2186076"/>
                <a:gd name="connsiteX11" fmla="*/ 6076895 w 12192000"/>
                <a:gd name="connsiteY11" fmla="*/ 503863 h 2186076"/>
                <a:gd name="connsiteX12" fmla="*/ 6115105 w 12192000"/>
                <a:gd name="connsiteY12" fmla="*/ 503863 h 2186076"/>
                <a:gd name="connsiteX13" fmla="*/ 6147432 w 12192000"/>
                <a:gd name="connsiteY13" fmla="*/ 399723 h 2186076"/>
                <a:gd name="connsiteX14" fmla="*/ 6750473 w 12192000"/>
                <a:gd name="connsiteY14" fmla="*/ 0 h 2186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186076">
                  <a:moveTo>
                    <a:pt x="6750473" y="0"/>
                  </a:moveTo>
                  <a:lnTo>
                    <a:pt x="12192000" y="0"/>
                  </a:lnTo>
                  <a:lnTo>
                    <a:pt x="12192000" y="1807650"/>
                  </a:lnTo>
                  <a:lnTo>
                    <a:pt x="12192000" y="2105025"/>
                  </a:lnTo>
                  <a:lnTo>
                    <a:pt x="12192000" y="2186076"/>
                  </a:lnTo>
                  <a:lnTo>
                    <a:pt x="0" y="2186076"/>
                  </a:lnTo>
                  <a:lnTo>
                    <a:pt x="0" y="2105026"/>
                  </a:lnTo>
                  <a:lnTo>
                    <a:pt x="0" y="1807650"/>
                  </a:lnTo>
                  <a:lnTo>
                    <a:pt x="0" y="1"/>
                  </a:lnTo>
                  <a:lnTo>
                    <a:pt x="5441527" y="1"/>
                  </a:lnTo>
                  <a:cubicBezTo>
                    <a:pt x="5712619" y="1"/>
                    <a:pt x="5945214" y="164824"/>
                    <a:pt x="6044568" y="399724"/>
                  </a:cubicBezTo>
                  <a:lnTo>
                    <a:pt x="6076895" y="503863"/>
                  </a:lnTo>
                  <a:lnTo>
                    <a:pt x="6115105" y="503863"/>
                  </a:lnTo>
                  <a:lnTo>
                    <a:pt x="6147432" y="399723"/>
                  </a:lnTo>
                  <a:cubicBezTo>
                    <a:pt x="6246787" y="164823"/>
                    <a:pt x="6479382" y="0"/>
                    <a:pt x="675047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9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1026272" y="2691818"/>
            <a:ext cx="10043668" cy="905001"/>
          </a:xfrm>
          <a:prstGeom prst="rect">
            <a:avLst/>
          </a:prstGeom>
        </p:spPr>
        <p:txBody>
          <a:bodyPr/>
          <a:lstStyle>
            <a:lvl1pPr algn="dist">
              <a:defRPr sz="6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感谢各位老师聆听及指正</a:t>
            </a:r>
            <a:endParaRPr lang="zh-CN" altLang="en-US" dirty="0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0" hasCustomPrompt="1"/>
          </p:nvPr>
        </p:nvSpPr>
        <p:spPr>
          <a:xfrm>
            <a:off x="821636" y="3640957"/>
            <a:ext cx="10402956" cy="295146"/>
          </a:xfrm>
          <a:prstGeom prst="rect">
            <a:avLst/>
          </a:prstGeom>
        </p:spPr>
        <p:txBody>
          <a:bodyPr/>
          <a:lstStyle>
            <a:lvl1pPr marL="0" indent="0" algn="dist">
              <a:buFontTx/>
              <a:buNone/>
              <a:defRPr sz="1600" b="0">
                <a:solidFill>
                  <a:schemeClr val="tx1"/>
                </a:solidFill>
                <a:latin typeface="+mn-lt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THANK YOU FOR LISTENING AND CORRECTING</a:t>
            </a:r>
            <a:endParaRPr lang="en-US" altLang="zh-CN" dirty="0"/>
          </a:p>
        </p:txBody>
      </p:sp>
      <p:sp>
        <p:nvSpPr>
          <p:cNvPr id="2" name="矩形 1"/>
          <p:cNvSpPr/>
          <p:nvPr userDrawn="1"/>
        </p:nvSpPr>
        <p:spPr>
          <a:xfrm>
            <a:off x="304800" y="395867"/>
            <a:ext cx="11582400" cy="6066268"/>
          </a:xfrm>
          <a:prstGeom prst="rect">
            <a:avLst/>
          </a:prstGeom>
          <a:noFill/>
          <a:ln w="571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5627998" y="4163388"/>
            <a:ext cx="936000" cy="720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2506064" y="5476813"/>
            <a:ext cx="2924151" cy="3732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800" dirty="0"/>
              <a:t>答辩人：</a:t>
            </a:r>
            <a:r>
              <a:rPr lang="en-US" altLang="zh-CN" sz="1800" dirty="0"/>
              <a:t>XXX</a:t>
            </a:r>
            <a:endParaRPr lang="en-US" altLang="zh-CN" sz="1800" dirty="0"/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4" hasCustomPrompt="1"/>
          </p:nvPr>
        </p:nvSpPr>
        <p:spPr>
          <a:xfrm>
            <a:off x="7011803" y="5476813"/>
            <a:ext cx="2924151" cy="3732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z="1800" dirty="0"/>
              <a:t>指导老师：</a:t>
            </a:r>
            <a:r>
              <a:rPr lang="en-US" altLang="zh-CN" sz="1800" dirty="0"/>
              <a:t>XXX</a:t>
            </a:r>
            <a:endParaRPr lang="en-US" altLang="zh-CN" sz="1800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561298" y="1026581"/>
            <a:ext cx="427241" cy="0"/>
          </a:xfrm>
          <a:prstGeom prst="line">
            <a:avLst/>
          </a:pr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</p:cxnSp>
      <p:sp>
        <p:nvSpPr>
          <p:cNvPr id="18" name="文本占位符 27"/>
          <p:cNvSpPr>
            <a:spLocks noGrp="1"/>
          </p:cNvSpPr>
          <p:nvPr>
            <p:ph type="body" sz="quarter" idx="13" hasCustomPrompt="1"/>
          </p:nvPr>
        </p:nvSpPr>
        <p:spPr>
          <a:xfrm>
            <a:off x="1026272" y="879293"/>
            <a:ext cx="2209575" cy="344767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 sz="1800" b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XXXXX</a:t>
            </a:r>
            <a:r>
              <a:rPr lang="zh-CN" altLang="en-US" dirty="0"/>
              <a:t>大学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1393836" y="934503"/>
            <a:ext cx="275771" cy="164495"/>
            <a:chOff x="6709229" y="856343"/>
            <a:chExt cx="232229" cy="58057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6709229" y="856343"/>
              <a:ext cx="232229" cy="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15" name="直接连接符 14"/>
            <p:cNvCxnSpPr/>
            <p:nvPr/>
          </p:nvCxnSpPr>
          <p:spPr>
            <a:xfrm>
              <a:off x="6709229" y="885372"/>
              <a:ext cx="232229" cy="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  <p:cxnSp>
          <p:nvCxnSpPr>
            <p:cNvPr id="16" name="直接连接符 15"/>
            <p:cNvCxnSpPr/>
            <p:nvPr/>
          </p:nvCxnSpPr>
          <p:spPr>
            <a:xfrm>
              <a:off x="6709229" y="914400"/>
              <a:ext cx="232229" cy="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</p:cxnSp>
      </p:grpSp>
      <p:sp>
        <p:nvSpPr>
          <p:cNvPr id="37" name="Freeform 5"/>
          <p:cNvSpPr>
            <a:spLocks noEditPoints="1"/>
          </p:cNvSpPr>
          <p:nvPr userDrawn="1"/>
        </p:nvSpPr>
        <p:spPr bwMode="auto">
          <a:xfrm>
            <a:off x="5385926" y="1748747"/>
            <a:ext cx="1420144" cy="740784"/>
          </a:xfrm>
          <a:custGeom>
            <a:avLst/>
            <a:gdLst>
              <a:gd name="T0" fmla="*/ 135 w 139"/>
              <a:gd name="T1" fmla="*/ 61 h 81"/>
              <a:gd name="T2" fmla="*/ 131 w 139"/>
              <a:gd name="T3" fmla="*/ 56 h 81"/>
              <a:gd name="T4" fmla="*/ 131 w 139"/>
              <a:gd name="T5" fmla="*/ 27 h 81"/>
              <a:gd name="T6" fmla="*/ 139 w 139"/>
              <a:gd name="T7" fmla="*/ 24 h 81"/>
              <a:gd name="T8" fmla="*/ 70 w 139"/>
              <a:gd name="T9" fmla="*/ 0 h 81"/>
              <a:gd name="T10" fmla="*/ 0 w 139"/>
              <a:gd name="T11" fmla="*/ 24 h 81"/>
              <a:gd name="T12" fmla="*/ 70 w 139"/>
              <a:gd name="T13" fmla="*/ 48 h 81"/>
              <a:gd name="T14" fmla="*/ 127 w 139"/>
              <a:gd name="T15" fmla="*/ 28 h 81"/>
              <a:gd name="T16" fmla="*/ 127 w 139"/>
              <a:gd name="T17" fmla="*/ 56 h 81"/>
              <a:gd name="T18" fmla="*/ 123 w 139"/>
              <a:gd name="T19" fmla="*/ 61 h 81"/>
              <a:gd name="T20" fmla="*/ 126 w 139"/>
              <a:gd name="T21" fmla="*/ 64 h 81"/>
              <a:gd name="T22" fmla="*/ 123 w 139"/>
              <a:gd name="T23" fmla="*/ 81 h 81"/>
              <a:gd name="T24" fmla="*/ 135 w 139"/>
              <a:gd name="T25" fmla="*/ 81 h 81"/>
              <a:gd name="T26" fmla="*/ 132 w 139"/>
              <a:gd name="T27" fmla="*/ 64 h 81"/>
              <a:gd name="T28" fmla="*/ 135 w 139"/>
              <a:gd name="T29" fmla="*/ 61 h 81"/>
              <a:gd name="T30" fmla="*/ 28 w 139"/>
              <a:gd name="T31" fmla="*/ 42 h 81"/>
              <a:gd name="T32" fmla="*/ 28 w 139"/>
              <a:gd name="T33" fmla="*/ 69 h 81"/>
              <a:gd name="T34" fmla="*/ 70 w 139"/>
              <a:gd name="T35" fmla="*/ 81 h 81"/>
              <a:gd name="T36" fmla="*/ 111 w 139"/>
              <a:gd name="T37" fmla="*/ 69 h 81"/>
              <a:gd name="T38" fmla="*/ 111 w 139"/>
              <a:gd name="T39" fmla="*/ 42 h 81"/>
              <a:gd name="T40" fmla="*/ 70 w 139"/>
              <a:gd name="T41" fmla="*/ 56 h 81"/>
              <a:gd name="T42" fmla="*/ 28 w 139"/>
              <a:gd name="T43" fmla="*/ 42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9" h="81">
                <a:moveTo>
                  <a:pt x="135" y="61"/>
                </a:moveTo>
                <a:cubicBezTo>
                  <a:pt x="135" y="58"/>
                  <a:pt x="134" y="56"/>
                  <a:pt x="131" y="56"/>
                </a:cubicBezTo>
                <a:cubicBezTo>
                  <a:pt x="131" y="27"/>
                  <a:pt x="131" y="27"/>
                  <a:pt x="131" y="27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70" y="48"/>
                  <a:pt x="70" y="48"/>
                  <a:pt x="70" y="48"/>
                </a:cubicBezTo>
                <a:cubicBezTo>
                  <a:pt x="127" y="28"/>
                  <a:pt x="127" y="28"/>
                  <a:pt x="127" y="28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25" y="56"/>
                  <a:pt x="123" y="58"/>
                  <a:pt x="123" y="61"/>
                </a:cubicBezTo>
                <a:cubicBezTo>
                  <a:pt x="123" y="63"/>
                  <a:pt x="125" y="64"/>
                  <a:pt x="126" y="64"/>
                </a:cubicBezTo>
                <a:cubicBezTo>
                  <a:pt x="123" y="81"/>
                  <a:pt x="123" y="81"/>
                  <a:pt x="123" y="81"/>
                </a:cubicBezTo>
                <a:cubicBezTo>
                  <a:pt x="135" y="81"/>
                  <a:pt x="135" y="81"/>
                  <a:pt x="135" y="81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34" y="64"/>
                  <a:pt x="135" y="63"/>
                  <a:pt x="135" y="61"/>
                </a:cubicBezTo>
                <a:close/>
                <a:moveTo>
                  <a:pt x="28" y="42"/>
                </a:moveTo>
                <a:cubicBezTo>
                  <a:pt x="28" y="69"/>
                  <a:pt x="28" y="69"/>
                  <a:pt x="28" y="69"/>
                </a:cubicBezTo>
                <a:cubicBezTo>
                  <a:pt x="28" y="76"/>
                  <a:pt x="47" y="81"/>
                  <a:pt x="70" y="81"/>
                </a:cubicBezTo>
                <a:cubicBezTo>
                  <a:pt x="92" y="81"/>
                  <a:pt x="111" y="76"/>
                  <a:pt x="111" y="69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70" y="56"/>
                  <a:pt x="70" y="56"/>
                  <a:pt x="70" y="56"/>
                </a:cubicBezTo>
                <a:lnTo>
                  <a:pt x="28" y="42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38" tIns="45719" rIns="91438" bIns="45719"/>
          <a:lstStyle/>
          <a:p>
            <a:pPr marL="0" marR="0" lvl="0" indent="0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58A8A6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  <a:sym typeface="+mn-l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作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图片 1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 slid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1" name="Google Shape;11;p2"/>
          <p:cNvGrpSpPr/>
          <p:nvPr/>
        </p:nvGrpSpPr>
        <p:grpSpPr>
          <a:xfrm>
            <a:off x="1107190" y="1588342"/>
            <a:ext cx="994351" cy="61101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972600" y="1763267"/>
            <a:ext cx="10250800" cy="2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/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972836" y="4230533"/>
            <a:ext cx="10250800" cy="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135"/>
            </a:lvl9pPr>
          </a:lstStyle>
          <a:p/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altLang="zh-CN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1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4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5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6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.xml"/></Relationships>
</file>

<file path=ppt/slides/_rels/slide4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2.xml"/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3.xml"/><Relationship Id="rId1" Type="http://schemas.openxmlformats.org/officeDocument/2006/relationships/image" Target="../media/image41.jpeg"/></Relationships>
</file>

<file path=ppt/slides/_rels/slide4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4.xml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Relationship Id="rId3" Type="http://schemas.openxmlformats.org/officeDocument/2006/relationships/tags" Target="../tags/tag5.xml"/><Relationship Id="rId2" Type="http://schemas.openxmlformats.org/officeDocument/2006/relationships/image" Target="../media/image45.svg"/><Relationship Id="rId1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357" y="2843592"/>
            <a:ext cx="11551285" cy="904875"/>
          </a:xfrm>
        </p:spPr>
        <p:txBody>
          <a:bodyPr/>
          <a:lstStyle/>
          <a:p>
            <a:pPr algn="ctr"/>
            <a:r>
              <a:rPr lang="zh-CN" altLang="en-US" dirty="0"/>
              <a:t>深入浅出零知识证明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1;p31"/>
          <p:cNvSpPr/>
          <p:nvPr/>
        </p:nvSpPr>
        <p:spPr>
          <a:xfrm>
            <a:off x="538020" y="502880"/>
            <a:ext cx="469200" cy="469200"/>
          </a:xfrm>
          <a:prstGeom prst="ellipse">
            <a:avLst/>
          </a:prstGeom>
          <a:solidFill>
            <a:srgbClr val="456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4" name="Google Shape;482;p31"/>
          <p:cNvSpPr/>
          <p:nvPr/>
        </p:nvSpPr>
        <p:spPr>
          <a:xfrm>
            <a:off x="725520" y="1140805"/>
            <a:ext cx="94200" cy="94200"/>
          </a:xfrm>
          <a:prstGeom prst="ellipse">
            <a:avLst/>
          </a:prstGeom>
          <a:solidFill>
            <a:srgbClr val="456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540885" y="467360"/>
            <a:ext cx="2844165" cy="533400"/>
            <a:chOff x="7680" y="818"/>
            <a:chExt cx="4479" cy="840"/>
          </a:xfrm>
        </p:grpSpPr>
        <p:sp>
          <p:nvSpPr>
            <p:cNvPr id="54" name="Rectangle: Rounded Corners 6"/>
            <p:cNvSpPr/>
            <p:nvPr/>
          </p:nvSpPr>
          <p:spPr>
            <a:xfrm>
              <a:off x="7680" y="818"/>
              <a:ext cx="4479" cy="840"/>
            </a:xfrm>
            <a:prstGeom prst="roundRect">
              <a:avLst>
                <a:gd name="adj" fmla="val 50000"/>
              </a:avLst>
            </a:prstGeom>
            <a:solidFill>
              <a:srgbClr val="FFC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: Rounded Corners 31"/>
            <p:cNvSpPr/>
            <p:nvPr/>
          </p:nvSpPr>
          <p:spPr>
            <a:xfrm>
              <a:off x="7680" y="818"/>
              <a:ext cx="1286" cy="840"/>
            </a:xfrm>
            <a:prstGeom prst="roundRect">
              <a:avLst>
                <a:gd name="adj" fmla="val 50000"/>
              </a:avLst>
            </a:prstGeom>
            <a:solidFill>
              <a:srgbClr val="456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6" name="Group 33"/>
            <p:cNvGrpSpPr/>
            <p:nvPr/>
          </p:nvGrpSpPr>
          <p:grpSpPr>
            <a:xfrm>
              <a:off x="8152" y="975"/>
              <a:ext cx="318" cy="527"/>
              <a:chOff x="3228975" y="1360488"/>
              <a:chExt cx="173038" cy="287338"/>
            </a:xfrm>
            <a:solidFill>
              <a:schemeClr val="bg1"/>
            </a:solidFill>
          </p:grpSpPr>
          <p:sp>
            <p:nvSpPr>
              <p:cNvPr id="57" name="Freeform 137"/>
              <p:cNvSpPr>
                <a:spLocks noEditPoints="1"/>
              </p:cNvSpPr>
              <p:nvPr/>
            </p:nvSpPr>
            <p:spPr bwMode="auto">
              <a:xfrm>
                <a:off x="3228975" y="1360488"/>
                <a:ext cx="173038" cy="287338"/>
              </a:xfrm>
              <a:custGeom>
                <a:avLst/>
                <a:gdLst>
                  <a:gd name="T0" fmla="*/ 84 w 542"/>
                  <a:gd name="T1" fmla="*/ 873 h 903"/>
                  <a:gd name="T2" fmla="*/ 67 w 542"/>
                  <a:gd name="T3" fmla="*/ 869 h 903"/>
                  <a:gd name="T4" fmla="*/ 52 w 542"/>
                  <a:gd name="T5" fmla="*/ 859 h 903"/>
                  <a:gd name="T6" fmla="*/ 40 w 542"/>
                  <a:gd name="T7" fmla="*/ 847 h 903"/>
                  <a:gd name="T8" fmla="*/ 33 w 542"/>
                  <a:gd name="T9" fmla="*/ 831 h 903"/>
                  <a:gd name="T10" fmla="*/ 31 w 542"/>
                  <a:gd name="T11" fmla="*/ 813 h 903"/>
                  <a:gd name="T12" fmla="*/ 512 w 542"/>
                  <a:gd name="T13" fmla="*/ 813 h 903"/>
                  <a:gd name="T14" fmla="*/ 509 w 542"/>
                  <a:gd name="T15" fmla="*/ 831 h 903"/>
                  <a:gd name="T16" fmla="*/ 502 w 542"/>
                  <a:gd name="T17" fmla="*/ 847 h 903"/>
                  <a:gd name="T18" fmla="*/ 490 w 542"/>
                  <a:gd name="T19" fmla="*/ 859 h 903"/>
                  <a:gd name="T20" fmla="*/ 475 w 542"/>
                  <a:gd name="T21" fmla="*/ 869 h 903"/>
                  <a:gd name="T22" fmla="*/ 458 w 542"/>
                  <a:gd name="T23" fmla="*/ 873 h 903"/>
                  <a:gd name="T24" fmla="*/ 452 w 542"/>
                  <a:gd name="T25" fmla="*/ 30 h 903"/>
                  <a:gd name="T26" fmla="*/ 469 w 542"/>
                  <a:gd name="T27" fmla="*/ 33 h 903"/>
                  <a:gd name="T28" fmla="*/ 486 w 542"/>
                  <a:gd name="T29" fmla="*/ 41 h 903"/>
                  <a:gd name="T30" fmla="*/ 498 w 542"/>
                  <a:gd name="T31" fmla="*/ 52 h 903"/>
                  <a:gd name="T32" fmla="*/ 507 w 542"/>
                  <a:gd name="T33" fmla="*/ 68 h 903"/>
                  <a:gd name="T34" fmla="*/ 511 w 542"/>
                  <a:gd name="T35" fmla="*/ 85 h 903"/>
                  <a:gd name="T36" fmla="*/ 31 w 542"/>
                  <a:gd name="T37" fmla="*/ 151 h 903"/>
                  <a:gd name="T38" fmla="*/ 32 w 542"/>
                  <a:gd name="T39" fmla="*/ 78 h 903"/>
                  <a:gd name="T40" fmla="*/ 37 w 542"/>
                  <a:gd name="T41" fmla="*/ 62 h 903"/>
                  <a:gd name="T42" fmla="*/ 48 w 542"/>
                  <a:gd name="T43" fmla="*/ 48 h 903"/>
                  <a:gd name="T44" fmla="*/ 62 w 542"/>
                  <a:gd name="T45" fmla="*/ 37 h 903"/>
                  <a:gd name="T46" fmla="*/ 78 w 542"/>
                  <a:gd name="T47" fmla="*/ 32 h 903"/>
                  <a:gd name="T48" fmla="*/ 31 w 542"/>
                  <a:gd name="T49" fmla="*/ 181 h 903"/>
                  <a:gd name="T50" fmla="*/ 31 w 542"/>
                  <a:gd name="T51" fmla="*/ 723 h 903"/>
                  <a:gd name="T52" fmla="*/ 91 w 542"/>
                  <a:gd name="T53" fmla="*/ 0 h 903"/>
                  <a:gd name="T54" fmla="*/ 64 w 542"/>
                  <a:gd name="T55" fmla="*/ 4 h 903"/>
                  <a:gd name="T56" fmla="*/ 40 w 542"/>
                  <a:gd name="T57" fmla="*/ 16 h 903"/>
                  <a:gd name="T58" fmla="*/ 21 w 542"/>
                  <a:gd name="T59" fmla="*/ 33 h 903"/>
                  <a:gd name="T60" fmla="*/ 7 w 542"/>
                  <a:gd name="T61" fmla="*/ 56 h 903"/>
                  <a:gd name="T62" fmla="*/ 1 w 542"/>
                  <a:gd name="T63" fmla="*/ 81 h 903"/>
                  <a:gd name="T64" fmla="*/ 1 w 542"/>
                  <a:gd name="T65" fmla="*/ 823 h 903"/>
                  <a:gd name="T66" fmla="*/ 7 w 542"/>
                  <a:gd name="T67" fmla="*/ 848 h 903"/>
                  <a:gd name="T68" fmla="*/ 21 w 542"/>
                  <a:gd name="T69" fmla="*/ 871 h 903"/>
                  <a:gd name="T70" fmla="*/ 40 w 542"/>
                  <a:gd name="T71" fmla="*/ 888 h 903"/>
                  <a:gd name="T72" fmla="*/ 64 w 542"/>
                  <a:gd name="T73" fmla="*/ 900 h 903"/>
                  <a:gd name="T74" fmla="*/ 91 w 542"/>
                  <a:gd name="T75" fmla="*/ 903 h 903"/>
                  <a:gd name="T76" fmla="*/ 469 w 542"/>
                  <a:gd name="T77" fmla="*/ 902 h 903"/>
                  <a:gd name="T78" fmla="*/ 495 w 542"/>
                  <a:gd name="T79" fmla="*/ 892 h 903"/>
                  <a:gd name="T80" fmla="*/ 516 w 542"/>
                  <a:gd name="T81" fmla="*/ 877 h 903"/>
                  <a:gd name="T82" fmla="*/ 532 w 542"/>
                  <a:gd name="T83" fmla="*/ 856 h 903"/>
                  <a:gd name="T84" fmla="*/ 540 w 542"/>
                  <a:gd name="T85" fmla="*/ 831 h 903"/>
                  <a:gd name="T86" fmla="*/ 542 w 542"/>
                  <a:gd name="T87" fmla="*/ 91 h 903"/>
                  <a:gd name="T88" fmla="*/ 538 w 542"/>
                  <a:gd name="T89" fmla="*/ 63 h 903"/>
                  <a:gd name="T90" fmla="*/ 526 w 542"/>
                  <a:gd name="T91" fmla="*/ 40 h 903"/>
                  <a:gd name="T92" fmla="*/ 509 w 542"/>
                  <a:gd name="T93" fmla="*/ 21 h 903"/>
                  <a:gd name="T94" fmla="*/ 487 w 542"/>
                  <a:gd name="T95" fmla="*/ 7 h 903"/>
                  <a:gd name="T96" fmla="*/ 461 w 542"/>
                  <a:gd name="T97" fmla="*/ 1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42" h="903">
                    <a:moveTo>
                      <a:pt x="452" y="873"/>
                    </a:moveTo>
                    <a:lnTo>
                      <a:pt x="91" y="873"/>
                    </a:lnTo>
                    <a:lnTo>
                      <a:pt x="84" y="873"/>
                    </a:lnTo>
                    <a:lnTo>
                      <a:pt x="78" y="872"/>
                    </a:lnTo>
                    <a:lnTo>
                      <a:pt x="73" y="871"/>
                    </a:lnTo>
                    <a:lnTo>
                      <a:pt x="67" y="869"/>
                    </a:lnTo>
                    <a:lnTo>
                      <a:pt x="62" y="867"/>
                    </a:lnTo>
                    <a:lnTo>
                      <a:pt x="57" y="863"/>
                    </a:lnTo>
                    <a:lnTo>
                      <a:pt x="52" y="859"/>
                    </a:lnTo>
                    <a:lnTo>
                      <a:pt x="48" y="856"/>
                    </a:lnTo>
                    <a:lnTo>
                      <a:pt x="44" y="852"/>
                    </a:lnTo>
                    <a:lnTo>
                      <a:pt x="40" y="847"/>
                    </a:lnTo>
                    <a:lnTo>
                      <a:pt x="37" y="842"/>
                    </a:lnTo>
                    <a:lnTo>
                      <a:pt x="35" y="837"/>
                    </a:lnTo>
                    <a:lnTo>
                      <a:pt x="33" y="831"/>
                    </a:lnTo>
                    <a:lnTo>
                      <a:pt x="32" y="826"/>
                    </a:lnTo>
                    <a:lnTo>
                      <a:pt x="31" y="819"/>
                    </a:lnTo>
                    <a:lnTo>
                      <a:pt x="31" y="813"/>
                    </a:lnTo>
                    <a:lnTo>
                      <a:pt x="31" y="753"/>
                    </a:lnTo>
                    <a:lnTo>
                      <a:pt x="512" y="753"/>
                    </a:lnTo>
                    <a:lnTo>
                      <a:pt x="512" y="813"/>
                    </a:lnTo>
                    <a:lnTo>
                      <a:pt x="511" y="819"/>
                    </a:lnTo>
                    <a:lnTo>
                      <a:pt x="511" y="825"/>
                    </a:lnTo>
                    <a:lnTo>
                      <a:pt x="509" y="831"/>
                    </a:lnTo>
                    <a:lnTo>
                      <a:pt x="507" y="837"/>
                    </a:lnTo>
                    <a:lnTo>
                      <a:pt x="505" y="842"/>
                    </a:lnTo>
                    <a:lnTo>
                      <a:pt x="502" y="847"/>
                    </a:lnTo>
                    <a:lnTo>
                      <a:pt x="498" y="852"/>
                    </a:lnTo>
                    <a:lnTo>
                      <a:pt x="494" y="856"/>
                    </a:lnTo>
                    <a:lnTo>
                      <a:pt x="490" y="859"/>
                    </a:lnTo>
                    <a:lnTo>
                      <a:pt x="486" y="863"/>
                    </a:lnTo>
                    <a:lnTo>
                      <a:pt x="480" y="867"/>
                    </a:lnTo>
                    <a:lnTo>
                      <a:pt x="475" y="869"/>
                    </a:lnTo>
                    <a:lnTo>
                      <a:pt x="469" y="871"/>
                    </a:lnTo>
                    <a:lnTo>
                      <a:pt x="464" y="872"/>
                    </a:lnTo>
                    <a:lnTo>
                      <a:pt x="458" y="873"/>
                    </a:lnTo>
                    <a:lnTo>
                      <a:pt x="452" y="873"/>
                    </a:lnTo>
                    <a:close/>
                    <a:moveTo>
                      <a:pt x="91" y="30"/>
                    </a:moveTo>
                    <a:lnTo>
                      <a:pt x="452" y="30"/>
                    </a:lnTo>
                    <a:lnTo>
                      <a:pt x="458" y="31"/>
                    </a:lnTo>
                    <a:lnTo>
                      <a:pt x="464" y="32"/>
                    </a:lnTo>
                    <a:lnTo>
                      <a:pt x="469" y="33"/>
                    </a:lnTo>
                    <a:lnTo>
                      <a:pt x="475" y="35"/>
                    </a:lnTo>
                    <a:lnTo>
                      <a:pt x="480" y="37"/>
                    </a:lnTo>
                    <a:lnTo>
                      <a:pt x="486" y="41"/>
                    </a:lnTo>
                    <a:lnTo>
                      <a:pt x="490" y="44"/>
                    </a:lnTo>
                    <a:lnTo>
                      <a:pt x="494" y="48"/>
                    </a:lnTo>
                    <a:lnTo>
                      <a:pt x="498" y="52"/>
                    </a:lnTo>
                    <a:lnTo>
                      <a:pt x="502" y="57"/>
                    </a:lnTo>
                    <a:lnTo>
                      <a:pt x="505" y="62"/>
                    </a:lnTo>
                    <a:lnTo>
                      <a:pt x="507" y="68"/>
                    </a:lnTo>
                    <a:lnTo>
                      <a:pt x="509" y="73"/>
                    </a:lnTo>
                    <a:lnTo>
                      <a:pt x="511" y="78"/>
                    </a:lnTo>
                    <a:lnTo>
                      <a:pt x="511" y="85"/>
                    </a:lnTo>
                    <a:lnTo>
                      <a:pt x="512" y="91"/>
                    </a:lnTo>
                    <a:lnTo>
                      <a:pt x="512" y="151"/>
                    </a:lnTo>
                    <a:lnTo>
                      <a:pt x="31" y="151"/>
                    </a:lnTo>
                    <a:lnTo>
                      <a:pt x="31" y="91"/>
                    </a:lnTo>
                    <a:lnTo>
                      <a:pt x="31" y="85"/>
                    </a:lnTo>
                    <a:lnTo>
                      <a:pt x="32" y="78"/>
                    </a:lnTo>
                    <a:lnTo>
                      <a:pt x="33" y="73"/>
                    </a:lnTo>
                    <a:lnTo>
                      <a:pt x="35" y="68"/>
                    </a:lnTo>
                    <a:lnTo>
                      <a:pt x="37" y="62"/>
                    </a:lnTo>
                    <a:lnTo>
                      <a:pt x="40" y="57"/>
                    </a:lnTo>
                    <a:lnTo>
                      <a:pt x="44" y="52"/>
                    </a:lnTo>
                    <a:lnTo>
                      <a:pt x="48" y="48"/>
                    </a:lnTo>
                    <a:lnTo>
                      <a:pt x="52" y="44"/>
                    </a:lnTo>
                    <a:lnTo>
                      <a:pt x="57" y="41"/>
                    </a:lnTo>
                    <a:lnTo>
                      <a:pt x="62" y="37"/>
                    </a:lnTo>
                    <a:lnTo>
                      <a:pt x="67" y="35"/>
                    </a:lnTo>
                    <a:lnTo>
                      <a:pt x="73" y="33"/>
                    </a:lnTo>
                    <a:lnTo>
                      <a:pt x="78" y="32"/>
                    </a:lnTo>
                    <a:lnTo>
                      <a:pt x="84" y="31"/>
                    </a:lnTo>
                    <a:lnTo>
                      <a:pt x="91" y="30"/>
                    </a:lnTo>
                    <a:close/>
                    <a:moveTo>
                      <a:pt x="31" y="181"/>
                    </a:moveTo>
                    <a:lnTo>
                      <a:pt x="512" y="181"/>
                    </a:lnTo>
                    <a:lnTo>
                      <a:pt x="512" y="723"/>
                    </a:lnTo>
                    <a:lnTo>
                      <a:pt x="31" y="723"/>
                    </a:lnTo>
                    <a:lnTo>
                      <a:pt x="31" y="181"/>
                    </a:lnTo>
                    <a:close/>
                    <a:moveTo>
                      <a:pt x="452" y="0"/>
                    </a:moveTo>
                    <a:lnTo>
                      <a:pt x="91" y="0"/>
                    </a:lnTo>
                    <a:lnTo>
                      <a:pt x="81" y="1"/>
                    </a:lnTo>
                    <a:lnTo>
                      <a:pt x="73" y="2"/>
                    </a:lnTo>
                    <a:lnTo>
                      <a:pt x="64" y="4"/>
                    </a:lnTo>
                    <a:lnTo>
                      <a:pt x="55" y="7"/>
                    </a:lnTo>
                    <a:lnTo>
                      <a:pt x="48" y="11"/>
                    </a:lnTo>
                    <a:lnTo>
                      <a:pt x="40" y="16"/>
                    </a:lnTo>
                    <a:lnTo>
                      <a:pt x="33" y="21"/>
                    </a:lnTo>
                    <a:lnTo>
                      <a:pt x="27" y="27"/>
                    </a:lnTo>
                    <a:lnTo>
                      <a:pt x="21" y="33"/>
                    </a:lnTo>
                    <a:lnTo>
                      <a:pt x="16" y="40"/>
                    </a:lnTo>
                    <a:lnTo>
                      <a:pt x="12" y="47"/>
                    </a:lnTo>
                    <a:lnTo>
                      <a:pt x="7" y="56"/>
                    </a:lnTo>
                    <a:lnTo>
                      <a:pt x="4" y="64"/>
                    </a:lnTo>
                    <a:lnTo>
                      <a:pt x="2" y="73"/>
                    </a:lnTo>
                    <a:lnTo>
                      <a:pt x="1" y="81"/>
                    </a:lnTo>
                    <a:lnTo>
                      <a:pt x="0" y="91"/>
                    </a:lnTo>
                    <a:lnTo>
                      <a:pt x="0" y="813"/>
                    </a:lnTo>
                    <a:lnTo>
                      <a:pt x="1" y="823"/>
                    </a:lnTo>
                    <a:lnTo>
                      <a:pt x="2" y="831"/>
                    </a:lnTo>
                    <a:lnTo>
                      <a:pt x="4" y="840"/>
                    </a:lnTo>
                    <a:lnTo>
                      <a:pt x="7" y="848"/>
                    </a:lnTo>
                    <a:lnTo>
                      <a:pt x="12" y="856"/>
                    </a:lnTo>
                    <a:lnTo>
                      <a:pt x="16" y="863"/>
                    </a:lnTo>
                    <a:lnTo>
                      <a:pt x="21" y="871"/>
                    </a:lnTo>
                    <a:lnTo>
                      <a:pt x="27" y="877"/>
                    </a:lnTo>
                    <a:lnTo>
                      <a:pt x="33" y="883"/>
                    </a:lnTo>
                    <a:lnTo>
                      <a:pt x="40" y="888"/>
                    </a:lnTo>
                    <a:lnTo>
                      <a:pt x="48" y="892"/>
                    </a:lnTo>
                    <a:lnTo>
                      <a:pt x="55" y="897"/>
                    </a:lnTo>
                    <a:lnTo>
                      <a:pt x="64" y="900"/>
                    </a:lnTo>
                    <a:lnTo>
                      <a:pt x="73" y="902"/>
                    </a:lnTo>
                    <a:lnTo>
                      <a:pt x="81" y="903"/>
                    </a:lnTo>
                    <a:lnTo>
                      <a:pt x="91" y="903"/>
                    </a:lnTo>
                    <a:lnTo>
                      <a:pt x="452" y="903"/>
                    </a:lnTo>
                    <a:lnTo>
                      <a:pt x="461" y="903"/>
                    </a:lnTo>
                    <a:lnTo>
                      <a:pt x="469" y="902"/>
                    </a:lnTo>
                    <a:lnTo>
                      <a:pt x="479" y="900"/>
                    </a:lnTo>
                    <a:lnTo>
                      <a:pt x="487" y="897"/>
                    </a:lnTo>
                    <a:lnTo>
                      <a:pt x="495" y="892"/>
                    </a:lnTo>
                    <a:lnTo>
                      <a:pt x="503" y="888"/>
                    </a:lnTo>
                    <a:lnTo>
                      <a:pt x="509" y="883"/>
                    </a:lnTo>
                    <a:lnTo>
                      <a:pt x="516" y="877"/>
                    </a:lnTo>
                    <a:lnTo>
                      <a:pt x="521" y="871"/>
                    </a:lnTo>
                    <a:lnTo>
                      <a:pt x="526" y="863"/>
                    </a:lnTo>
                    <a:lnTo>
                      <a:pt x="532" y="856"/>
                    </a:lnTo>
                    <a:lnTo>
                      <a:pt x="535" y="848"/>
                    </a:lnTo>
                    <a:lnTo>
                      <a:pt x="538" y="840"/>
                    </a:lnTo>
                    <a:lnTo>
                      <a:pt x="540" y="831"/>
                    </a:lnTo>
                    <a:lnTo>
                      <a:pt x="541" y="823"/>
                    </a:lnTo>
                    <a:lnTo>
                      <a:pt x="542" y="813"/>
                    </a:lnTo>
                    <a:lnTo>
                      <a:pt x="542" y="91"/>
                    </a:lnTo>
                    <a:lnTo>
                      <a:pt x="541" y="81"/>
                    </a:lnTo>
                    <a:lnTo>
                      <a:pt x="540" y="73"/>
                    </a:lnTo>
                    <a:lnTo>
                      <a:pt x="538" y="63"/>
                    </a:lnTo>
                    <a:lnTo>
                      <a:pt x="535" y="56"/>
                    </a:lnTo>
                    <a:lnTo>
                      <a:pt x="532" y="47"/>
                    </a:lnTo>
                    <a:lnTo>
                      <a:pt x="526" y="40"/>
                    </a:lnTo>
                    <a:lnTo>
                      <a:pt x="521" y="33"/>
                    </a:lnTo>
                    <a:lnTo>
                      <a:pt x="516" y="27"/>
                    </a:lnTo>
                    <a:lnTo>
                      <a:pt x="509" y="21"/>
                    </a:lnTo>
                    <a:lnTo>
                      <a:pt x="503" y="16"/>
                    </a:lnTo>
                    <a:lnTo>
                      <a:pt x="495" y="12"/>
                    </a:lnTo>
                    <a:lnTo>
                      <a:pt x="487" y="7"/>
                    </a:lnTo>
                    <a:lnTo>
                      <a:pt x="479" y="4"/>
                    </a:lnTo>
                    <a:lnTo>
                      <a:pt x="469" y="2"/>
                    </a:lnTo>
                    <a:lnTo>
                      <a:pt x="461" y="1"/>
                    </a:lnTo>
                    <a:lnTo>
                      <a:pt x="452" y="0"/>
                    </a:lnTo>
                    <a:lnTo>
                      <a:pt x="45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138"/>
              <p:cNvSpPr/>
              <p:nvPr/>
            </p:nvSpPr>
            <p:spPr bwMode="auto">
              <a:xfrm>
                <a:off x="3278188" y="1389063"/>
                <a:ext cx="76200" cy="9525"/>
              </a:xfrm>
              <a:custGeom>
                <a:avLst/>
                <a:gdLst>
                  <a:gd name="T0" fmla="*/ 15 w 240"/>
                  <a:gd name="T1" fmla="*/ 30 h 30"/>
                  <a:gd name="T2" fmla="*/ 225 w 240"/>
                  <a:gd name="T3" fmla="*/ 30 h 30"/>
                  <a:gd name="T4" fmla="*/ 228 w 240"/>
                  <a:gd name="T5" fmla="*/ 29 h 30"/>
                  <a:gd name="T6" fmla="*/ 232 w 240"/>
                  <a:gd name="T7" fmla="*/ 28 h 30"/>
                  <a:gd name="T8" fmla="*/ 234 w 240"/>
                  <a:gd name="T9" fmla="*/ 27 h 30"/>
                  <a:gd name="T10" fmla="*/ 236 w 240"/>
                  <a:gd name="T11" fmla="*/ 25 h 30"/>
                  <a:gd name="T12" fmla="*/ 238 w 240"/>
                  <a:gd name="T13" fmla="*/ 23 h 30"/>
                  <a:gd name="T14" fmla="*/ 239 w 240"/>
                  <a:gd name="T15" fmla="*/ 20 h 30"/>
                  <a:gd name="T16" fmla="*/ 240 w 240"/>
                  <a:gd name="T17" fmla="*/ 17 h 30"/>
                  <a:gd name="T18" fmla="*/ 240 w 240"/>
                  <a:gd name="T19" fmla="*/ 15 h 30"/>
                  <a:gd name="T20" fmla="*/ 240 w 240"/>
                  <a:gd name="T21" fmla="*/ 12 h 30"/>
                  <a:gd name="T22" fmla="*/ 239 w 240"/>
                  <a:gd name="T23" fmla="*/ 9 h 30"/>
                  <a:gd name="T24" fmla="*/ 238 w 240"/>
                  <a:gd name="T25" fmla="*/ 7 h 30"/>
                  <a:gd name="T26" fmla="*/ 236 w 240"/>
                  <a:gd name="T27" fmla="*/ 4 h 30"/>
                  <a:gd name="T28" fmla="*/ 234 w 240"/>
                  <a:gd name="T29" fmla="*/ 2 h 30"/>
                  <a:gd name="T30" fmla="*/ 232 w 240"/>
                  <a:gd name="T31" fmla="*/ 1 h 30"/>
                  <a:gd name="T32" fmla="*/ 228 w 240"/>
                  <a:gd name="T33" fmla="*/ 0 h 30"/>
                  <a:gd name="T34" fmla="*/ 225 w 240"/>
                  <a:gd name="T35" fmla="*/ 0 h 30"/>
                  <a:gd name="T36" fmla="*/ 15 w 240"/>
                  <a:gd name="T37" fmla="*/ 0 h 30"/>
                  <a:gd name="T38" fmla="*/ 12 w 240"/>
                  <a:gd name="T39" fmla="*/ 0 h 30"/>
                  <a:gd name="T40" fmla="*/ 9 w 240"/>
                  <a:gd name="T41" fmla="*/ 1 h 30"/>
                  <a:gd name="T42" fmla="*/ 6 w 240"/>
                  <a:gd name="T43" fmla="*/ 2 h 30"/>
                  <a:gd name="T44" fmla="*/ 4 w 240"/>
                  <a:gd name="T45" fmla="*/ 4 h 30"/>
                  <a:gd name="T46" fmla="*/ 2 w 240"/>
                  <a:gd name="T47" fmla="*/ 7 h 30"/>
                  <a:gd name="T48" fmla="*/ 1 w 240"/>
                  <a:gd name="T49" fmla="*/ 9 h 30"/>
                  <a:gd name="T50" fmla="*/ 0 w 240"/>
                  <a:gd name="T51" fmla="*/ 12 h 30"/>
                  <a:gd name="T52" fmla="*/ 0 w 240"/>
                  <a:gd name="T53" fmla="*/ 15 h 30"/>
                  <a:gd name="T54" fmla="*/ 0 w 240"/>
                  <a:gd name="T55" fmla="*/ 17 h 30"/>
                  <a:gd name="T56" fmla="*/ 1 w 240"/>
                  <a:gd name="T57" fmla="*/ 20 h 30"/>
                  <a:gd name="T58" fmla="*/ 2 w 240"/>
                  <a:gd name="T59" fmla="*/ 23 h 30"/>
                  <a:gd name="T60" fmla="*/ 4 w 240"/>
                  <a:gd name="T61" fmla="*/ 25 h 30"/>
                  <a:gd name="T62" fmla="*/ 6 w 240"/>
                  <a:gd name="T63" fmla="*/ 27 h 30"/>
                  <a:gd name="T64" fmla="*/ 9 w 240"/>
                  <a:gd name="T65" fmla="*/ 29 h 30"/>
                  <a:gd name="T66" fmla="*/ 12 w 240"/>
                  <a:gd name="T67" fmla="*/ 29 h 30"/>
                  <a:gd name="T68" fmla="*/ 15 w 240"/>
                  <a:gd name="T69" fmla="*/ 30 h 30"/>
                  <a:gd name="T70" fmla="*/ 15 w 240"/>
                  <a:gd name="T7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0" h="30">
                    <a:moveTo>
                      <a:pt x="15" y="30"/>
                    </a:moveTo>
                    <a:lnTo>
                      <a:pt x="225" y="30"/>
                    </a:lnTo>
                    <a:lnTo>
                      <a:pt x="228" y="29"/>
                    </a:lnTo>
                    <a:lnTo>
                      <a:pt x="232" y="28"/>
                    </a:lnTo>
                    <a:lnTo>
                      <a:pt x="234" y="27"/>
                    </a:lnTo>
                    <a:lnTo>
                      <a:pt x="236" y="25"/>
                    </a:lnTo>
                    <a:lnTo>
                      <a:pt x="238" y="23"/>
                    </a:lnTo>
                    <a:lnTo>
                      <a:pt x="239" y="20"/>
                    </a:lnTo>
                    <a:lnTo>
                      <a:pt x="240" y="17"/>
                    </a:lnTo>
                    <a:lnTo>
                      <a:pt x="240" y="15"/>
                    </a:lnTo>
                    <a:lnTo>
                      <a:pt x="240" y="12"/>
                    </a:lnTo>
                    <a:lnTo>
                      <a:pt x="239" y="9"/>
                    </a:lnTo>
                    <a:lnTo>
                      <a:pt x="238" y="7"/>
                    </a:lnTo>
                    <a:lnTo>
                      <a:pt x="236" y="4"/>
                    </a:lnTo>
                    <a:lnTo>
                      <a:pt x="234" y="2"/>
                    </a:lnTo>
                    <a:lnTo>
                      <a:pt x="232" y="1"/>
                    </a:lnTo>
                    <a:lnTo>
                      <a:pt x="228" y="0"/>
                    </a:lnTo>
                    <a:lnTo>
                      <a:pt x="225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4" y="25"/>
                    </a:lnTo>
                    <a:lnTo>
                      <a:pt x="6" y="27"/>
                    </a:lnTo>
                    <a:lnTo>
                      <a:pt x="9" y="29"/>
                    </a:lnTo>
                    <a:lnTo>
                      <a:pt x="12" y="29"/>
                    </a:lnTo>
                    <a:lnTo>
                      <a:pt x="15" y="30"/>
                    </a:lnTo>
                    <a:lnTo>
                      <a:pt x="1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 139"/>
              <p:cNvSpPr>
                <a:spLocks noEditPoints="1"/>
              </p:cNvSpPr>
              <p:nvPr/>
            </p:nvSpPr>
            <p:spPr bwMode="auto">
              <a:xfrm>
                <a:off x="3302000" y="1604963"/>
                <a:ext cx="28575" cy="28575"/>
              </a:xfrm>
              <a:custGeom>
                <a:avLst/>
                <a:gdLst>
                  <a:gd name="T0" fmla="*/ 42 w 90"/>
                  <a:gd name="T1" fmla="*/ 60 h 90"/>
                  <a:gd name="T2" fmla="*/ 36 w 90"/>
                  <a:gd name="T3" fmla="*/ 58 h 90"/>
                  <a:gd name="T4" fmla="*/ 32 w 90"/>
                  <a:gd name="T5" fmla="*/ 54 h 90"/>
                  <a:gd name="T6" fmla="*/ 30 w 90"/>
                  <a:gd name="T7" fmla="*/ 48 h 90"/>
                  <a:gd name="T8" fmla="*/ 30 w 90"/>
                  <a:gd name="T9" fmla="*/ 42 h 90"/>
                  <a:gd name="T10" fmla="*/ 32 w 90"/>
                  <a:gd name="T11" fmla="*/ 36 h 90"/>
                  <a:gd name="T12" fmla="*/ 36 w 90"/>
                  <a:gd name="T13" fmla="*/ 33 h 90"/>
                  <a:gd name="T14" fmla="*/ 42 w 90"/>
                  <a:gd name="T15" fmla="*/ 30 h 90"/>
                  <a:gd name="T16" fmla="*/ 48 w 90"/>
                  <a:gd name="T17" fmla="*/ 30 h 90"/>
                  <a:gd name="T18" fmla="*/ 54 w 90"/>
                  <a:gd name="T19" fmla="*/ 33 h 90"/>
                  <a:gd name="T20" fmla="*/ 58 w 90"/>
                  <a:gd name="T21" fmla="*/ 36 h 90"/>
                  <a:gd name="T22" fmla="*/ 60 w 90"/>
                  <a:gd name="T23" fmla="*/ 42 h 90"/>
                  <a:gd name="T24" fmla="*/ 60 w 90"/>
                  <a:gd name="T25" fmla="*/ 48 h 90"/>
                  <a:gd name="T26" fmla="*/ 58 w 90"/>
                  <a:gd name="T27" fmla="*/ 54 h 90"/>
                  <a:gd name="T28" fmla="*/ 54 w 90"/>
                  <a:gd name="T29" fmla="*/ 58 h 90"/>
                  <a:gd name="T30" fmla="*/ 48 w 90"/>
                  <a:gd name="T31" fmla="*/ 60 h 90"/>
                  <a:gd name="T32" fmla="*/ 45 w 90"/>
                  <a:gd name="T33" fmla="*/ 0 h 90"/>
                  <a:gd name="T34" fmla="*/ 28 w 90"/>
                  <a:gd name="T35" fmla="*/ 3 h 90"/>
                  <a:gd name="T36" fmla="*/ 13 w 90"/>
                  <a:gd name="T37" fmla="*/ 13 h 90"/>
                  <a:gd name="T38" fmla="*/ 3 w 90"/>
                  <a:gd name="T39" fmla="*/ 28 h 90"/>
                  <a:gd name="T40" fmla="*/ 0 w 90"/>
                  <a:gd name="T41" fmla="*/ 45 h 90"/>
                  <a:gd name="T42" fmla="*/ 3 w 90"/>
                  <a:gd name="T43" fmla="*/ 63 h 90"/>
                  <a:gd name="T44" fmla="*/ 13 w 90"/>
                  <a:gd name="T45" fmla="*/ 77 h 90"/>
                  <a:gd name="T46" fmla="*/ 28 w 90"/>
                  <a:gd name="T47" fmla="*/ 87 h 90"/>
                  <a:gd name="T48" fmla="*/ 45 w 90"/>
                  <a:gd name="T49" fmla="*/ 90 h 90"/>
                  <a:gd name="T50" fmla="*/ 62 w 90"/>
                  <a:gd name="T51" fmla="*/ 87 h 90"/>
                  <a:gd name="T52" fmla="*/ 77 w 90"/>
                  <a:gd name="T53" fmla="*/ 77 h 90"/>
                  <a:gd name="T54" fmla="*/ 87 w 90"/>
                  <a:gd name="T55" fmla="*/ 63 h 90"/>
                  <a:gd name="T56" fmla="*/ 90 w 90"/>
                  <a:gd name="T57" fmla="*/ 45 h 90"/>
                  <a:gd name="T58" fmla="*/ 87 w 90"/>
                  <a:gd name="T59" fmla="*/ 28 h 90"/>
                  <a:gd name="T60" fmla="*/ 77 w 90"/>
                  <a:gd name="T61" fmla="*/ 13 h 90"/>
                  <a:gd name="T62" fmla="*/ 62 w 90"/>
                  <a:gd name="T63" fmla="*/ 3 h 90"/>
                  <a:gd name="T64" fmla="*/ 45 w 90"/>
                  <a:gd name="T65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0" h="90">
                    <a:moveTo>
                      <a:pt x="45" y="60"/>
                    </a:moveTo>
                    <a:lnTo>
                      <a:pt x="42" y="60"/>
                    </a:lnTo>
                    <a:lnTo>
                      <a:pt x="40" y="59"/>
                    </a:lnTo>
                    <a:lnTo>
                      <a:pt x="36" y="58"/>
                    </a:lnTo>
                    <a:lnTo>
                      <a:pt x="34" y="56"/>
                    </a:lnTo>
                    <a:lnTo>
                      <a:pt x="32" y="54"/>
                    </a:lnTo>
                    <a:lnTo>
                      <a:pt x="31" y="51"/>
                    </a:lnTo>
                    <a:lnTo>
                      <a:pt x="30" y="48"/>
                    </a:lnTo>
                    <a:lnTo>
                      <a:pt x="30" y="45"/>
                    </a:lnTo>
                    <a:lnTo>
                      <a:pt x="30" y="42"/>
                    </a:lnTo>
                    <a:lnTo>
                      <a:pt x="31" y="40"/>
                    </a:lnTo>
                    <a:lnTo>
                      <a:pt x="32" y="36"/>
                    </a:lnTo>
                    <a:lnTo>
                      <a:pt x="34" y="34"/>
                    </a:lnTo>
                    <a:lnTo>
                      <a:pt x="36" y="33"/>
                    </a:lnTo>
                    <a:lnTo>
                      <a:pt x="40" y="31"/>
                    </a:lnTo>
                    <a:lnTo>
                      <a:pt x="42" y="30"/>
                    </a:lnTo>
                    <a:lnTo>
                      <a:pt x="45" y="30"/>
                    </a:lnTo>
                    <a:lnTo>
                      <a:pt x="48" y="30"/>
                    </a:lnTo>
                    <a:lnTo>
                      <a:pt x="51" y="31"/>
                    </a:lnTo>
                    <a:lnTo>
                      <a:pt x="54" y="33"/>
                    </a:lnTo>
                    <a:lnTo>
                      <a:pt x="56" y="34"/>
                    </a:lnTo>
                    <a:lnTo>
                      <a:pt x="58" y="36"/>
                    </a:lnTo>
                    <a:lnTo>
                      <a:pt x="59" y="40"/>
                    </a:lnTo>
                    <a:lnTo>
                      <a:pt x="60" y="42"/>
                    </a:lnTo>
                    <a:lnTo>
                      <a:pt x="60" y="45"/>
                    </a:lnTo>
                    <a:lnTo>
                      <a:pt x="60" y="48"/>
                    </a:lnTo>
                    <a:lnTo>
                      <a:pt x="59" y="51"/>
                    </a:lnTo>
                    <a:lnTo>
                      <a:pt x="58" y="54"/>
                    </a:lnTo>
                    <a:lnTo>
                      <a:pt x="56" y="56"/>
                    </a:lnTo>
                    <a:lnTo>
                      <a:pt x="54" y="58"/>
                    </a:lnTo>
                    <a:lnTo>
                      <a:pt x="51" y="59"/>
                    </a:lnTo>
                    <a:lnTo>
                      <a:pt x="48" y="60"/>
                    </a:lnTo>
                    <a:lnTo>
                      <a:pt x="45" y="60"/>
                    </a:lnTo>
                    <a:close/>
                    <a:moveTo>
                      <a:pt x="45" y="0"/>
                    </a:moveTo>
                    <a:lnTo>
                      <a:pt x="36" y="1"/>
                    </a:lnTo>
                    <a:lnTo>
                      <a:pt x="28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20"/>
                    </a:lnTo>
                    <a:lnTo>
                      <a:pt x="3" y="28"/>
                    </a:lnTo>
                    <a:lnTo>
                      <a:pt x="1" y="36"/>
                    </a:lnTo>
                    <a:lnTo>
                      <a:pt x="0" y="45"/>
                    </a:lnTo>
                    <a:lnTo>
                      <a:pt x="1" y="55"/>
                    </a:lnTo>
                    <a:lnTo>
                      <a:pt x="3" y="63"/>
                    </a:lnTo>
                    <a:lnTo>
                      <a:pt x="8" y="71"/>
                    </a:lnTo>
                    <a:lnTo>
                      <a:pt x="13" y="77"/>
                    </a:lnTo>
                    <a:lnTo>
                      <a:pt x="20" y="82"/>
                    </a:lnTo>
                    <a:lnTo>
                      <a:pt x="28" y="87"/>
                    </a:lnTo>
                    <a:lnTo>
                      <a:pt x="36" y="89"/>
                    </a:lnTo>
                    <a:lnTo>
                      <a:pt x="45" y="90"/>
                    </a:lnTo>
                    <a:lnTo>
                      <a:pt x="55" y="89"/>
                    </a:lnTo>
                    <a:lnTo>
                      <a:pt x="62" y="87"/>
                    </a:lnTo>
                    <a:lnTo>
                      <a:pt x="71" y="82"/>
                    </a:lnTo>
                    <a:lnTo>
                      <a:pt x="77" y="77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5"/>
                    </a:lnTo>
                    <a:lnTo>
                      <a:pt x="90" y="45"/>
                    </a:lnTo>
                    <a:lnTo>
                      <a:pt x="89" y="36"/>
                    </a:lnTo>
                    <a:lnTo>
                      <a:pt x="87" y="28"/>
                    </a:lnTo>
                    <a:lnTo>
                      <a:pt x="83" y="20"/>
                    </a:lnTo>
                    <a:lnTo>
                      <a:pt x="77" y="13"/>
                    </a:lnTo>
                    <a:lnTo>
                      <a:pt x="71" y="7"/>
                    </a:lnTo>
                    <a:lnTo>
                      <a:pt x="62" y="3"/>
                    </a:lnTo>
                    <a:lnTo>
                      <a:pt x="55" y="1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9139" y="975"/>
              <a:ext cx="2868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latin typeface="PingFang SC Semibold" panose="020B0400000000000000" charset="-122"/>
                  <a:ea typeface="PingFang SC Semibold" panose="020B0400000000000000" charset="-122"/>
                  <a:sym typeface="+mn-ea"/>
                </a:rPr>
                <a:t>交互式知识证明</a:t>
              </a:r>
              <a:endParaRPr lang="zh-CN" altLang="en-US" sz="1600" b="1" dirty="0">
                <a:latin typeface="PingFang SC Semibold" panose="020B0400000000000000" charset="-122"/>
                <a:ea typeface="PingFang SC Semibold" panose="020B0400000000000000" charset="-122"/>
                <a:sym typeface="+mn-ea"/>
              </a:endParaRPr>
            </a:p>
          </p:txBody>
        </p:sp>
      </p:grpSp>
      <p:sp>
        <p:nvSpPr>
          <p:cNvPr id="20" name="笑脸 19"/>
          <p:cNvSpPr/>
          <p:nvPr/>
        </p:nvSpPr>
        <p:spPr>
          <a:xfrm>
            <a:off x="3450178" y="2129175"/>
            <a:ext cx="430306" cy="443678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笑脸 20"/>
          <p:cNvSpPr/>
          <p:nvPr/>
        </p:nvSpPr>
        <p:spPr>
          <a:xfrm>
            <a:off x="8097485" y="2129175"/>
            <a:ext cx="430306" cy="44367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226676" y="1685497"/>
            <a:ext cx="77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Alice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8052660" y="1759843"/>
            <a:ext cx="66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Bob</a:t>
            </a:r>
            <a:endParaRPr kumimoji="1" lang="zh-CN" altLang="en-US" dirty="0"/>
          </a:p>
        </p:txBody>
      </p:sp>
      <p:cxnSp>
        <p:nvCxnSpPr>
          <p:cNvPr id="24" name="直线箭头连接符 23"/>
          <p:cNvCxnSpPr/>
          <p:nvPr/>
        </p:nvCxnSpPr>
        <p:spPr>
          <a:xfrm>
            <a:off x="3738840" y="1604337"/>
            <a:ext cx="464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840605" y="1235005"/>
            <a:ext cx="260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我知道打开门的方法</a:t>
            </a:r>
            <a:endParaRPr kumimoji="1" lang="zh-CN" altLang="en-US" dirty="0"/>
          </a:p>
        </p:txBody>
      </p:sp>
      <p:cxnSp>
        <p:nvCxnSpPr>
          <p:cNvPr id="29" name="直线箭头连接符 28"/>
          <p:cNvCxnSpPr/>
          <p:nvPr/>
        </p:nvCxnSpPr>
        <p:spPr>
          <a:xfrm flipH="1">
            <a:off x="3661745" y="2895255"/>
            <a:ext cx="4866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840605" y="2895254"/>
            <a:ext cx="243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请你从</a:t>
            </a:r>
            <a:r>
              <a:rPr kumimoji="1" lang="en-US" altLang="zh-CN" dirty="0"/>
              <a:t>C/D</a:t>
            </a:r>
            <a:r>
              <a:rPr kumimoji="1" lang="zh-CN" altLang="en-US" dirty="0"/>
              <a:t>处走出来</a:t>
            </a:r>
            <a:endParaRPr kumimoji="1" lang="zh-CN" altLang="en-US" dirty="0"/>
          </a:p>
        </p:txBody>
      </p:sp>
      <p:cxnSp>
        <p:nvCxnSpPr>
          <p:cNvPr id="31" name="直线箭头连接符 30"/>
          <p:cNvCxnSpPr/>
          <p:nvPr/>
        </p:nvCxnSpPr>
        <p:spPr>
          <a:xfrm>
            <a:off x="3661745" y="3520991"/>
            <a:ext cx="4866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4576145" y="3626775"/>
            <a:ext cx="314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好的，我已经从</a:t>
            </a:r>
            <a:r>
              <a:rPr kumimoji="1" lang="en-US" altLang="zh-CN" dirty="0"/>
              <a:t>C/D</a:t>
            </a:r>
            <a:r>
              <a:rPr kumimoji="1" lang="zh-CN" altLang="en-US" dirty="0"/>
              <a:t>走出来了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1530275" y="4285148"/>
                <a:ext cx="991855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kumimoji="1" lang="en-US" altLang="zh-CN" dirty="0"/>
                  <a:t>Completeness(</a:t>
                </a:r>
                <a:r>
                  <a:rPr kumimoji="1" lang="zh-CN" altLang="en-US" dirty="0"/>
                  <a:t>完备性</a:t>
                </a:r>
                <a:r>
                  <a:rPr kumimoji="1" lang="en-US" altLang="zh-CN" dirty="0"/>
                  <a:t>): </a:t>
                </a:r>
                <a:r>
                  <a:rPr kumimoji="1" lang="zh-CN" altLang="en-US" dirty="0"/>
                  <a:t>如果</a:t>
                </a:r>
                <a:r>
                  <a:rPr kumimoji="1" lang="en-US" altLang="zh-CN" dirty="0"/>
                  <a:t>Alice</a:t>
                </a:r>
                <a:r>
                  <a:rPr kumimoji="1" lang="zh-CN" altLang="en-US" dirty="0"/>
                  <a:t>确实有钥匙，那么每次都能正确地回答</a:t>
                </a:r>
                <a:r>
                  <a:rPr kumimoji="1" lang="en-US" altLang="zh-CN" dirty="0"/>
                  <a:t>Bob</a:t>
                </a:r>
                <a:r>
                  <a:rPr kumimoji="1" lang="zh-CN" altLang="en-US" dirty="0"/>
                  <a:t>的挑战</a:t>
                </a:r>
                <a:endParaRPr kumimoji="1" lang="en-US" altLang="zh-CN" dirty="0"/>
              </a:p>
              <a:p>
                <a:pPr marL="342900" indent="-342900">
                  <a:buAutoNum type="arabicPeriod"/>
                </a:pPr>
                <a:endParaRPr kumimoji="1" lang="en-US" altLang="zh-CN" dirty="0"/>
              </a:p>
              <a:p>
                <a:pPr marL="342900" indent="-342900">
                  <a:buAutoNum type="arabicPeriod"/>
                </a:pPr>
                <a:r>
                  <a:rPr kumimoji="1" lang="en-US" altLang="zh-CN" dirty="0"/>
                  <a:t>Soundness(</a:t>
                </a:r>
                <a:r>
                  <a:rPr lang="zh-CN" altLang="zh-CN" dirty="0"/>
                  <a:t>健全性</a:t>
                </a:r>
                <a:r>
                  <a:rPr lang="en-US" altLang="zh-CN" dirty="0"/>
                  <a:t>)</a:t>
                </a:r>
                <a:r>
                  <a:rPr kumimoji="1" lang="en-US" altLang="zh-CN" dirty="0"/>
                  <a:t>:</a:t>
                </a:r>
                <a:r>
                  <a:rPr kumimoji="1" lang="zh-CN" altLang="en-US" dirty="0"/>
                  <a:t> 如果</a:t>
                </a:r>
                <a:r>
                  <a:rPr kumimoji="1" lang="en-US" altLang="zh-CN" dirty="0"/>
                  <a:t>Alice</a:t>
                </a:r>
                <a:r>
                  <a:rPr kumimoji="1" lang="zh-CN" altLang="en-US" dirty="0"/>
                  <a:t>没有钥匙，那么每次能够正确回答</a:t>
                </a:r>
                <a:r>
                  <a:rPr kumimoji="1" lang="en-US" altLang="zh-CN" dirty="0"/>
                  <a:t>Bob</a:t>
                </a:r>
                <a:r>
                  <a:rPr kumimoji="1" lang="zh-CN" altLang="en-US" dirty="0"/>
                  <a:t>挑战的概率为</a:t>
                </a:r>
                <a:r>
                  <a:rPr kumimoji="1" lang="en-US" altLang="zh-CN" dirty="0"/>
                  <a:t>1/2</a:t>
                </a:r>
                <a:r>
                  <a:rPr kumimoji="1" lang="zh-CN" altLang="en-US" dirty="0"/>
                  <a:t>，如果执行</a:t>
                </a:r>
                <a:r>
                  <a:rPr kumimoji="1" lang="en-US" altLang="zh-CN" dirty="0"/>
                  <a:t>t</a:t>
                </a:r>
                <a:r>
                  <a:rPr kumimoji="1" lang="zh-CN" altLang="en-US" dirty="0"/>
                  <a:t>次该协议，那么能够正确回答每轮挑战的概率为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m:rPr>
                            <m:sty m:val="p"/>
                          </m:rPr>
                          <a:rPr kumimoji="1"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kumimoji="1" lang="zh-CN" altLang="en-US" dirty="0"/>
                  <a:t> （零知识证明是一个概率性的证明</a:t>
                </a:r>
                <a:r>
                  <a:rPr kumimoji="1" lang="en-US" altLang="zh-CN" dirty="0"/>
                  <a:t>)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275" y="4285148"/>
                <a:ext cx="9918551" cy="1200329"/>
              </a:xfrm>
              <a:prstGeom prst="rect">
                <a:avLst/>
              </a:prstGeom>
              <a:blipFill rotWithShape="1">
                <a:blip r:embed="rId1"/>
                <a:stretch>
                  <a:fillRect l="-6" t="-14" r="4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1" i="0" u="none" strike="noStrike" kern="100" cap="none" spc="0" normalizeH="0" baseline="0" noProof="0" dirty="0">
                <a:ln>
                  <a:noFill/>
                </a:ln>
                <a:solidFill>
                  <a:srgbClr val="2B4494"/>
                </a:solidFill>
                <a:effectLst/>
                <a:uLnTx/>
                <a:uFillTx/>
                <a:latin typeface="思源黑体 CN Bold"/>
                <a:ea typeface="思源黑体 CN Bold"/>
                <a:cs typeface="MiSans Light" panose="00000400000000000000" charset="-122"/>
                <a:sym typeface="MiSans Light" panose="00000400000000000000" charset="-122"/>
              </a:rPr>
              <a:t>ZK</a:t>
            </a:r>
            <a:r>
              <a:rPr kumimoji="0" lang="zh-CN" altLang="en-US" sz="4400" b="1" i="0" u="none" strike="noStrike" kern="100" cap="none" spc="0" normalizeH="0" baseline="0" noProof="0" dirty="0">
                <a:ln>
                  <a:noFill/>
                </a:ln>
                <a:solidFill>
                  <a:srgbClr val="2B4494"/>
                </a:solidFill>
                <a:effectLst/>
                <a:uLnTx/>
                <a:uFillTx/>
                <a:latin typeface="思源黑体 CN Bold"/>
                <a:ea typeface="思源黑体 CN Bold"/>
                <a:cs typeface="MiSans Light" panose="00000400000000000000" charset="-122"/>
                <a:sym typeface="MiSans Light" panose="00000400000000000000" charset="-122"/>
              </a:rPr>
              <a:t>到底在证明什么？</a:t>
            </a:r>
            <a:endParaRPr kumimoji="0" lang="zh-CN" altLang="en-US" sz="4400" b="1" i="0" u="none" strike="noStrike" kern="100" cap="none" spc="0" normalizeH="0" baseline="0" noProof="0" dirty="0">
              <a:ln>
                <a:noFill/>
              </a:ln>
              <a:solidFill>
                <a:srgbClr val="2B4494"/>
              </a:solidFill>
              <a:effectLst/>
              <a:uLnTx/>
              <a:uFillTx/>
              <a:latin typeface="思源黑体 CN Bold"/>
              <a:ea typeface="思源黑体 CN Bold"/>
              <a:cs typeface="MiSans Light" panose="00000400000000000000" charset="-122"/>
              <a:sym typeface="MiSans Light" panose="00000400000000000000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0900" y="1107560"/>
            <a:ext cx="2883041" cy="265053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984" y="572029"/>
            <a:ext cx="7628844" cy="535531"/>
          </a:xfrm>
        </p:spPr>
        <p:txBody>
          <a:bodyPr/>
          <a:lstStyle/>
          <a:p>
            <a:r>
              <a:rPr kumimoji="0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2B4494"/>
                </a:solidFill>
                <a:effectLst/>
                <a:uLnTx/>
                <a:uFillTx/>
                <a:latin typeface="思源黑体 CN Bold"/>
                <a:ea typeface="思源黑体 CN Bold"/>
                <a:cs typeface="MiSans Light" panose="00000400000000000000" charset="-122"/>
                <a:sym typeface="MiSans Light" panose="00000400000000000000" charset="-122"/>
              </a:rPr>
              <a:t>什么是电路？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46771" y="1516566"/>
            <a:ext cx="77800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算术电路：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(1).</a:t>
            </a:r>
            <a:r>
              <a:rPr kumimoji="1" lang="zh-CN" altLang="en-US" dirty="0"/>
              <a:t> 给定一个在有限域</a:t>
            </a:r>
            <a:r>
              <a:rPr kumimoji="1" lang="en-US" altLang="zh-CN" dirty="0"/>
              <a:t>F</a:t>
            </a:r>
            <a:r>
              <a:rPr kumimoji="1" lang="zh-CN" altLang="en-US" dirty="0"/>
              <a:t>上的算术电路，并输出</a:t>
            </a:r>
            <a:r>
              <a:rPr kumimoji="1" lang="en-US" altLang="zh-CN" dirty="0"/>
              <a:t>y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(2). </a:t>
            </a:r>
            <a:r>
              <a:rPr kumimoji="1" lang="zh-CN" altLang="en-US" dirty="0"/>
              <a:t>证明方宣传自己知道一个合法的证据</a:t>
            </a:r>
            <a:r>
              <a:rPr kumimoji="1" lang="en-US" altLang="zh-CN" dirty="0"/>
              <a:t>(witness)</a:t>
            </a:r>
            <a:r>
              <a:rPr kumimoji="1" lang="zh-CN" altLang="en-US" dirty="0"/>
              <a:t> </a:t>
            </a:r>
            <a:r>
              <a:rPr kumimoji="1" lang="en-US" altLang="zh-CN" dirty="0"/>
              <a:t>w</a:t>
            </a:r>
            <a:r>
              <a:rPr kumimoji="1" lang="zh-CN" altLang="en-US" dirty="0"/>
              <a:t>，使得</a:t>
            </a:r>
            <a:r>
              <a:rPr kumimoji="1" lang="en-US" altLang="zh-CN" dirty="0"/>
              <a:t> C(</a:t>
            </a:r>
            <a:r>
              <a:rPr kumimoji="1" lang="en-US" altLang="zh-CN" dirty="0" err="1"/>
              <a:t>x,w</a:t>
            </a:r>
            <a:r>
              <a:rPr kumimoji="1" lang="en-US" altLang="zh-CN" dirty="0"/>
              <a:t>) = y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(3). </a:t>
            </a:r>
            <a:r>
              <a:rPr kumimoji="1" lang="zh-CN" altLang="en-US" dirty="0"/>
              <a:t>证明方和验证方都知道的公开信息称为</a:t>
            </a:r>
            <a:r>
              <a:rPr kumimoji="1" lang="en-US" altLang="zh-CN" dirty="0"/>
              <a:t>instance,</a:t>
            </a:r>
            <a:r>
              <a:rPr kumimoji="1" lang="zh-CN" altLang="en-US" dirty="0"/>
              <a:t> 一般用</a:t>
            </a:r>
            <a:r>
              <a:rPr kumimoji="1" lang="en-US" altLang="zh-CN" dirty="0"/>
              <a:t>x</a:t>
            </a:r>
            <a:r>
              <a:rPr kumimoji="1" lang="zh-CN" altLang="en-US" dirty="0"/>
              <a:t>来表示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dirty="0"/>
              <a:t>在本例中为简化起见，将</a:t>
            </a:r>
            <a:r>
              <a:rPr kumimoji="1" lang="en-US" altLang="zh-CN" dirty="0"/>
              <a:t>x</a:t>
            </a:r>
            <a:r>
              <a:rPr kumimoji="1" lang="zh-CN" altLang="en-US" dirty="0"/>
              <a:t>设为空</a:t>
            </a:r>
            <a:endParaRPr kumimoji="1"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endParaRPr kumimoji="1"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kumimoji="1" lang="zh-CN" altLang="en-US" dirty="0"/>
              <a:t>为简化电路，</a:t>
            </a:r>
            <a:r>
              <a:rPr kumimoji="1" lang="en-US" altLang="zh-CN" dirty="0"/>
              <a:t>Plonk</a:t>
            </a:r>
            <a:r>
              <a:rPr kumimoji="1" lang="zh-CN" altLang="en-US" dirty="0"/>
              <a:t>的变体中（</a:t>
            </a:r>
            <a:r>
              <a:rPr kumimoji="1" lang="en-US" altLang="zh-CN" dirty="0" err="1"/>
              <a:t>Plonkup</a:t>
            </a:r>
            <a:r>
              <a:rPr kumimoji="1" lang="en-US" altLang="zh-CN" dirty="0"/>
              <a:t>, Halo2, </a:t>
            </a:r>
            <a:r>
              <a:rPr kumimoji="1" lang="en-US" altLang="zh-CN" dirty="0" err="1"/>
              <a:t>HyperPlonk</a:t>
            </a:r>
            <a:r>
              <a:rPr kumimoji="1" lang="en-US" altLang="zh-CN" dirty="0"/>
              <a:t>…) </a:t>
            </a:r>
            <a:r>
              <a:rPr kumimoji="1" lang="zh-CN" altLang="en-US" dirty="0"/>
              <a:t>增加了</a:t>
            </a:r>
            <a:r>
              <a:rPr kumimoji="1" lang="en-US" altLang="zh-CN" dirty="0"/>
              <a:t>lookup</a:t>
            </a:r>
            <a:r>
              <a:rPr kumimoji="1" lang="zh-CN" altLang="en-US" dirty="0"/>
              <a:t> </a:t>
            </a:r>
            <a:r>
              <a:rPr kumimoji="1" lang="en-US" altLang="zh-CN" dirty="0"/>
              <a:t>gate, custom gate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984" y="572029"/>
            <a:ext cx="7628844" cy="535531"/>
          </a:xfrm>
        </p:spPr>
        <p:txBody>
          <a:bodyPr/>
          <a:lstStyle/>
          <a:p>
            <a:r>
              <a:rPr kumimoji="1" lang="zh-CN" altLang="en-US" dirty="0"/>
              <a:t>规约路径 （</a:t>
            </a:r>
            <a:r>
              <a:rPr kumimoji="1" lang="en-US" altLang="zh-CN" dirty="0"/>
              <a:t>Groth16</a:t>
            </a:r>
            <a:r>
              <a:rPr kumimoji="1" lang="zh-CN" altLang="en-US" dirty="0"/>
              <a:t>类</a:t>
            </a:r>
            <a:r>
              <a:rPr kumimoji="1" lang="zh-CN" altLang="en-US"/>
              <a:t>的规约方式）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97984" y="147129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1800" dirty="0">
                <a:solidFill>
                  <a:srgbClr val="494949"/>
                </a:solidFill>
                <a:effectLst/>
              </a:rPr>
              <a:t>A</a:t>
            </a:r>
            <a:r>
              <a:rPr lang="zh-CN" altLang="en-GB" sz="1800" dirty="0">
                <a:solidFill>
                  <a:srgbClr val="494949"/>
                </a:solidFill>
                <a:effectLst/>
              </a:rPr>
              <a:t>）</a:t>
            </a:r>
            <a:r>
              <a:rPr lang="zh-CN" altLang="en-US" sz="1800" dirty="0">
                <a:solidFill>
                  <a:srgbClr val="494949"/>
                </a:solidFill>
                <a:effectLst/>
              </a:rPr>
              <a:t>将问题编码为多项式问题： 电路 </a:t>
            </a:r>
            <a:r>
              <a:rPr lang="en-US" altLang="zh-CN" sz="1800" dirty="0">
                <a:solidFill>
                  <a:srgbClr val="494949"/>
                </a:solidFill>
                <a:effectLst/>
              </a:rPr>
              <a:t>--</a:t>
            </a:r>
            <a:r>
              <a:rPr lang="en-US" altLang="zh-CN" dirty="0">
                <a:solidFill>
                  <a:srgbClr val="494949"/>
                </a:solidFill>
              </a:rPr>
              <a:t>-&gt; QAP</a:t>
            </a:r>
            <a:endParaRPr lang="zh-CN" altLang="en-US" sz="1800" dirty="0">
              <a:solidFill>
                <a:srgbClr val="494949"/>
              </a:solidFill>
              <a:effectLst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7984" y="2259425"/>
            <a:ext cx="60997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1800" dirty="0">
                <a:solidFill>
                  <a:srgbClr val="494949"/>
                </a:solidFill>
                <a:effectLst/>
              </a:rPr>
              <a:t>B</a:t>
            </a:r>
            <a:r>
              <a:rPr lang="zh-CN" altLang="en-GB" sz="1800" dirty="0">
                <a:solidFill>
                  <a:srgbClr val="494949"/>
                </a:solidFill>
                <a:effectLst/>
              </a:rPr>
              <a:t>）</a:t>
            </a:r>
            <a:r>
              <a:rPr lang="zh-CN" altLang="en-US" dirty="0">
                <a:solidFill>
                  <a:srgbClr val="494949"/>
                </a:solidFill>
              </a:rPr>
              <a:t>证明</a:t>
            </a:r>
            <a:r>
              <a:rPr lang="en-US" altLang="zh-CN" dirty="0">
                <a:solidFill>
                  <a:srgbClr val="494949"/>
                </a:solidFill>
              </a:rPr>
              <a:t>QAP</a:t>
            </a:r>
            <a:r>
              <a:rPr lang="zh-CN" altLang="en-US" dirty="0">
                <a:solidFill>
                  <a:srgbClr val="494949"/>
                </a:solidFill>
              </a:rPr>
              <a:t>等式是成立的，并满足</a:t>
            </a:r>
            <a:r>
              <a:rPr lang="en-US" altLang="zh-CN" dirty="0">
                <a:solidFill>
                  <a:srgbClr val="494949"/>
                </a:solidFill>
              </a:rPr>
              <a:t>Completeness</a:t>
            </a:r>
            <a:r>
              <a:rPr lang="zh-CN" altLang="en-US" dirty="0">
                <a:solidFill>
                  <a:srgbClr val="494949"/>
                </a:solidFill>
              </a:rPr>
              <a:t>和</a:t>
            </a:r>
            <a:r>
              <a:rPr lang="en-US" altLang="zh-CN" dirty="0">
                <a:solidFill>
                  <a:srgbClr val="494949"/>
                </a:solidFill>
              </a:rPr>
              <a:t>Soundness</a:t>
            </a:r>
            <a:endParaRPr lang="zh-CN" altLang="en-GB" sz="1800" dirty="0">
              <a:solidFill>
                <a:srgbClr val="494949"/>
              </a:solidFill>
              <a:effectLst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7984" y="313989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GB" altLang="zh-CN" sz="1800" dirty="0">
                <a:solidFill>
                  <a:srgbClr val="494949"/>
                </a:solidFill>
                <a:effectLst/>
              </a:rPr>
              <a:t>C</a:t>
            </a:r>
            <a:r>
              <a:rPr lang="zh-CN" altLang="en-GB" sz="1800" dirty="0">
                <a:solidFill>
                  <a:srgbClr val="494949"/>
                </a:solidFill>
                <a:effectLst/>
              </a:rPr>
              <a:t>）</a:t>
            </a:r>
            <a:r>
              <a:rPr lang="zh-CN" altLang="en-US" sz="1800" dirty="0">
                <a:solidFill>
                  <a:srgbClr val="494949"/>
                </a:solidFill>
                <a:effectLst/>
              </a:rPr>
              <a:t>增加零知识性</a:t>
            </a:r>
            <a:endParaRPr lang="zh-CN" altLang="en-US" sz="1800" dirty="0">
              <a:solidFill>
                <a:srgbClr val="494949"/>
              </a:solidFill>
              <a:effectLst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984" y="572029"/>
            <a:ext cx="7628844" cy="535531"/>
          </a:xfrm>
        </p:spPr>
        <p:txBody>
          <a:bodyPr/>
          <a:lstStyle/>
          <a:p>
            <a:r>
              <a:rPr kumimoji="1" lang="zh-CN" altLang="en-US" dirty="0"/>
              <a:t>基于电路的零知识证明在证明些什么？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0036" y="1333810"/>
            <a:ext cx="4241800" cy="4368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1076" y="1493386"/>
            <a:ext cx="6523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证明者证明自己知道每个</a:t>
            </a:r>
            <a:r>
              <a:rPr kumimoji="1" lang="en-US" altLang="zh-CN" dirty="0"/>
              <a:t>wire</a:t>
            </a:r>
            <a:r>
              <a:rPr kumimoji="1" lang="zh-CN" altLang="en-US" dirty="0"/>
              <a:t>的值，即</a:t>
            </a:r>
            <a:r>
              <a:rPr kumimoji="1" lang="en-US" altLang="zh-CN" dirty="0"/>
              <a:t>evaluation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of circuit</a:t>
            </a:r>
            <a:endParaRPr kumimoji="1"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797984" y="2413337"/>
            <a:ext cx="63896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Transcript / Trace of Circuit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Interactive Proof: value of each gate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Plonk: left input, right input and output of each gate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QAP: input and output of every </a:t>
            </a:r>
            <a:r>
              <a:rPr kumimoji="1" lang="en-US" altLang="zh-CN" dirty="0">
                <a:solidFill>
                  <a:srgbClr val="FF0000"/>
                </a:solidFill>
              </a:rPr>
              <a:t>multiplication gate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4400" kern="100" dirty="0">
                <a:solidFill>
                  <a:srgbClr val="2B4494"/>
                </a:solidFill>
                <a:latin typeface="思源黑体 CN Bold"/>
                <a:ea typeface="思源黑体 CN Bold"/>
                <a:cs typeface="MiSans Light" panose="00000400000000000000" charset="-122"/>
                <a:sym typeface="MiSans Light" panose="00000400000000000000" charset="-122"/>
              </a:rPr>
              <a:t>非交互式零知识证明的设计过程</a:t>
            </a:r>
            <a:r>
              <a:rPr lang="en-US" altLang="zh-CN" sz="4400" kern="100" dirty="0">
                <a:solidFill>
                  <a:srgbClr val="2B4494"/>
                </a:solidFill>
                <a:latin typeface="思源黑体 CN Bold"/>
                <a:ea typeface="思源黑体 CN Bold"/>
                <a:cs typeface="MiSans Light" panose="00000400000000000000" charset="-122"/>
                <a:sym typeface="MiSans Light" panose="00000400000000000000" charset="-122"/>
              </a:rPr>
              <a:t>---</a:t>
            </a:r>
            <a:r>
              <a:rPr lang="zh-CN" altLang="en-US" sz="4400" kern="100" dirty="0">
                <a:solidFill>
                  <a:srgbClr val="2B4494"/>
                </a:solidFill>
                <a:latin typeface="思源黑体 CN Bold"/>
                <a:ea typeface="思源黑体 CN Bold"/>
                <a:cs typeface="MiSans Light" panose="00000400000000000000" charset="-122"/>
                <a:sym typeface="MiSans Light" panose="00000400000000000000" charset="-122"/>
              </a:rPr>
              <a:t>基于</a:t>
            </a:r>
            <a:r>
              <a:rPr lang="en-US" altLang="zh-CN" kern="100" dirty="0">
                <a:latin typeface="思源黑体 CN Bold"/>
                <a:ea typeface="思源黑体 CN Bold"/>
                <a:cs typeface="MiSans Light" panose="00000400000000000000" charset="-122"/>
                <a:sym typeface="MiSans Light" panose="00000400000000000000" charset="-122"/>
              </a:rPr>
              <a:t>QAP</a:t>
            </a:r>
            <a:r>
              <a:rPr lang="zh-CN" altLang="en-US" kern="100" dirty="0">
                <a:latin typeface="思源黑体 CN Bold"/>
                <a:ea typeface="思源黑体 CN Bold"/>
                <a:cs typeface="MiSans Light" panose="00000400000000000000" charset="-122"/>
                <a:sym typeface="MiSans Light" panose="00000400000000000000" charset="-122"/>
              </a:rPr>
              <a:t>的构造</a:t>
            </a:r>
            <a:endParaRPr kumimoji="0" lang="zh-CN" altLang="en-US" sz="4400" b="1" i="0" u="none" strike="noStrike" kern="100" cap="none" spc="0" normalizeH="0" baseline="0" noProof="0" dirty="0">
              <a:ln>
                <a:noFill/>
              </a:ln>
              <a:solidFill>
                <a:srgbClr val="2B4494"/>
              </a:solidFill>
              <a:effectLst/>
              <a:uLnTx/>
              <a:uFillTx/>
              <a:latin typeface="思源黑体 CN Bold"/>
              <a:ea typeface="思源黑体 CN Bold"/>
              <a:cs typeface="MiSans Light" panose="00000400000000000000" charset="-122"/>
              <a:sym typeface="MiSans Light" panose="000004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4800" y="4561490"/>
            <a:ext cx="5602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注：部分图片引自</a:t>
            </a:r>
            <a:r>
              <a:rPr kumimoji="1" lang="en-US" altLang="zh-CN" dirty="0" err="1"/>
              <a:t>zk</a:t>
            </a:r>
            <a:r>
              <a:rPr kumimoji="1" lang="en-US" altLang="zh-CN" dirty="0"/>
              <a:t> learning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984" y="572029"/>
            <a:ext cx="7628844" cy="535531"/>
          </a:xfrm>
        </p:spPr>
        <p:txBody>
          <a:bodyPr/>
          <a:lstStyle/>
          <a:p>
            <a:r>
              <a:rPr kumimoji="1" lang="en-US" altLang="zh-CN" dirty="0"/>
              <a:t>Transcript of Circuit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685" y="1367264"/>
            <a:ext cx="3750371" cy="386265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50220" y="610130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input and output of every </a:t>
            </a:r>
            <a:r>
              <a:rPr kumimoji="1" lang="en-US" altLang="zh-CN" dirty="0">
                <a:solidFill>
                  <a:srgbClr val="FF0000"/>
                </a:solidFill>
              </a:rPr>
              <a:t>multiplication gate</a:t>
            </a:r>
            <a:endParaRPr lang="zh-CN" altLang="en-US" dirty="0"/>
          </a:p>
        </p:txBody>
      </p:sp>
      <p:graphicFrame>
        <p:nvGraphicFramePr>
          <p:cNvPr id="8" name="表格 8"/>
          <p:cNvGraphicFramePr>
            <a:graphicFrameLocks noGrp="1"/>
          </p:cNvGraphicFramePr>
          <p:nvPr/>
        </p:nvGraphicFramePr>
        <p:xfrm>
          <a:off x="4064001" y="3243580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984" y="572029"/>
            <a:ext cx="7628844" cy="535531"/>
          </a:xfrm>
        </p:spPr>
        <p:txBody>
          <a:bodyPr/>
          <a:lstStyle/>
          <a:p>
            <a:r>
              <a:rPr kumimoji="1" lang="en-US" altLang="zh-CN" dirty="0"/>
              <a:t>Transcript of Circuit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685" y="1367264"/>
            <a:ext cx="3750371" cy="386265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50220" y="610130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input and output of every </a:t>
            </a:r>
            <a:r>
              <a:rPr kumimoji="1" lang="en-US" altLang="zh-CN" dirty="0">
                <a:solidFill>
                  <a:srgbClr val="FF0000"/>
                </a:solidFill>
              </a:rPr>
              <a:t>multiplication gate</a:t>
            </a:r>
            <a:endParaRPr lang="zh-CN" altLang="en-US" dirty="0"/>
          </a:p>
        </p:txBody>
      </p:sp>
      <p:graphicFrame>
        <p:nvGraphicFramePr>
          <p:cNvPr id="8" name="表格 8"/>
          <p:cNvGraphicFramePr>
            <a:graphicFrameLocks noGrp="1"/>
          </p:cNvGraphicFramePr>
          <p:nvPr/>
        </p:nvGraphicFramePr>
        <p:xfrm>
          <a:off x="4064001" y="3243580"/>
          <a:ext cx="8127999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  <a:gridCol w="9031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048214" y="3235100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6589" y="2179051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43559" y="2172431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gate3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984" y="572029"/>
            <a:ext cx="7628844" cy="535531"/>
          </a:xfrm>
        </p:spPr>
        <p:txBody>
          <a:bodyPr/>
          <a:lstStyle/>
          <a:p>
            <a:r>
              <a:rPr kumimoji="1" lang="en-US" altLang="zh-CN" dirty="0"/>
              <a:t>Selector Polynomials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685" y="1367264"/>
            <a:ext cx="3750371" cy="386265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50220" y="610130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input and output of every </a:t>
            </a:r>
            <a:r>
              <a:rPr kumimoji="1" lang="en-US" altLang="zh-CN" dirty="0">
                <a:solidFill>
                  <a:srgbClr val="FF0000"/>
                </a:solidFill>
              </a:rPr>
              <a:t>multiplication gate</a:t>
            </a:r>
            <a:endParaRPr lang="zh-CN" altLang="en-US" dirty="0"/>
          </a:p>
        </p:txBody>
      </p:sp>
      <p:graphicFrame>
        <p:nvGraphicFramePr>
          <p:cNvPr id="8" name="表格 8"/>
          <p:cNvGraphicFramePr>
            <a:graphicFrameLocks noGrp="1"/>
          </p:cNvGraphicFramePr>
          <p:nvPr/>
        </p:nvGraphicFramePr>
        <p:xfrm>
          <a:off x="94167" y="5304206"/>
          <a:ext cx="41939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994"/>
                <a:gridCol w="465994"/>
                <a:gridCol w="465994"/>
                <a:gridCol w="465994"/>
                <a:gridCol w="465994"/>
                <a:gridCol w="465994"/>
                <a:gridCol w="465994"/>
                <a:gridCol w="465994"/>
                <a:gridCol w="4659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048214" y="3235100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6589" y="2179051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43559" y="2172431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gate3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83685" y="5675046"/>
                <a:ext cx="266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85" y="5675046"/>
                <a:ext cx="266290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64" t="-18" r="-7482" b="-15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927139" y="5675046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139" y="5675046"/>
                <a:ext cx="266803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112" t="-18" r="-7465" b="-15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209" y="2172431"/>
            <a:ext cx="6495401" cy="26132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984" y="572029"/>
            <a:ext cx="7628844" cy="535531"/>
          </a:xfrm>
        </p:spPr>
        <p:txBody>
          <a:bodyPr/>
          <a:lstStyle/>
          <a:p>
            <a:r>
              <a:rPr kumimoji="1" lang="en-US" altLang="zh-CN" dirty="0"/>
              <a:t>Selector Polynomials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685" y="1367264"/>
            <a:ext cx="3750371" cy="386265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50220" y="610130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input and output of every </a:t>
            </a:r>
            <a:r>
              <a:rPr kumimoji="1" lang="en-US" altLang="zh-CN" dirty="0">
                <a:solidFill>
                  <a:srgbClr val="FF0000"/>
                </a:solidFill>
              </a:rPr>
              <a:t>multiplication gate</a:t>
            </a:r>
            <a:endParaRPr lang="zh-CN" altLang="en-US" dirty="0"/>
          </a:p>
        </p:txBody>
      </p:sp>
      <p:graphicFrame>
        <p:nvGraphicFramePr>
          <p:cNvPr id="8" name="表格 8"/>
          <p:cNvGraphicFramePr>
            <a:graphicFrameLocks noGrp="1"/>
          </p:cNvGraphicFramePr>
          <p:nvPr/>
        </p:nvGraphicFramePr>
        <p:xfrm>
          <a:off x="94167" y="5304206"/>
          <a:ext cx="41939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994"/>
                <a:gridCol w="465994"/>
                <a:gridCol w="465994"/>
                <a:gridCol w="465994"/>
                <a:gridCol w="465994"/>
                <a:gridCol w="465994"/>
                <a:gridCol w="465994"/>
                <a:gridCol w="465994"/>
                <a:gridCol w="4659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048214" y="3235100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6589" y="2179051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43559" y="2172431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gate3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83685" y="5675046"/>
                <a:ext cx="266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85" y="5675046"/>
                <a:ext cx="266290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64" t="-18" r="-7482" b="-15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927139" y="5675046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139" y="5675046"/>
                <a:ext cx="266803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112" t="-18" r="-7465" b="-15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687" y="2120072"/>
            <a:ext cx="7058281" cy="29687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CONTENTS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530743" y="2652208"/>
            <a:ext cx="2528571" cy="2530804"/>
            <a:chOff x="530743" y="2652208"/>
            <a:chExt cx="2528571" cy="2530804"/>
          </a:xfrm>
        </p:grpSpPr>
        <p:sp>
          <p:nvSpPr>
            <p:cNvPr id="4" name="矩形: 圆角 3"/>
            <p:cNvSpPr/>
            <p:nvPr/>
          </p:nvSpPr>
          <p:spPr>
            <a:xfrm>
              <a:off x="595029" y="2652208"/>
              <a:ext cx="2400000" cy="2530804"/>
            </a:xfrm>
            <a:prstGeom prst="roundRect">
              <a:avLst>
                <a:gd name="adj" fmla="val 12045"/>
              </a:avLst>
            </a:prstGeom>
            <a:solidFill>
              <a:srgbClr val="FFFFFF"/>
            </a:solidFill>
            <a:ln w="12700" cap="flat" cmpd="sng" algn="ctr">
              <a:solidFill>
                <a:srgbClr val="2B4494"/>
              </a:solidFill>
              <a:prstDash val="solid"/>
              <a:miter lim="800000"/>
            </a:ln>
            <a:effectLst>
              <a:outerShdw blurRad="419100" dist="279400" dir="5400000" algn="t" rotWithShape="0">
                <a:prstClr val="black">
                  <a:alpha val="12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endParaRPr>
            </a:p>
          </p:txBody>
        </p:sp>
        <p:sp>
          <p:nvSpPr>
            <p:cNvPr id="5" name="文本框 6"/>
            <p:cNvSpPr txBox="1">
              <a:spLocks noChangeArrowheads="1"/>
            </p:cNvSpPr>
            <p:nvPr/>
          </p:nvSpPr>
          <p:spPr bwMode="auto">
            <a:xfrm>
              <a:off x="530743" y="3793596"/>
              <a:ext cx="25285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3600" b="1" kern="100">
                  <a:solidFill>
                    <a:schemeClr val="bg1"/>
                  </a:solidFill>
                  <a:latin typeface="+mj-ea"/>
                  <a:ea typeface="+mj-ea"/>
                  <a:cs typeface="Times New Roman" panose="02020503050405090304" pitchFamily="18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00" cap="none" spc="0" normalizeH="0" baseline="0" noProof="0" dirty="0">
                  <a:ln>
                    <a:noFill/>
                  </a:ln>
                  <a:solidFill>
                    <a:srgbClr val="2B4494"/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MiSans Light" panose="00000400000000000000" charset="-122"/>
                  <a:sym typeface="MiSans Light" panose="00000400000000000000" charset="-122"/>
                </a:rPr>
                <a:t>交互式零知识证明</a:t>
              </a:r>
              <a:endPara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2B4494"/>
                </a:solidFill>
                <a:effectLst/>
                <a:uLnTx/>
                <a:uFillTx/>
                <a:latin typeface="思源黑体 CN Bold"/>
                <a:ea typeface="思源黑体 CN Bold"/>
                <a:cs typeface="MiSans Light" panose="00000400000000000000" charset="-122"/>
                <a:sym typeface="MiSans Light" panose="00000400000000000000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36629" y="2855781"/>
              <a:ext cx="1249358" cy="9037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algn="r">
                <a:defRPr sz="6600" cap="all">
                  <a:ln w="15875">
                    <a:solidFill>
                      <a:srgbClr val="3482F8"/>
                    </a:solidFill>
                  </a:ln>
                  <a:solidFill>
                    <a:prstClr val="white"/>
                  </a:solidFill>
                  <a:latin typeface="思源黑体 CN Heavy" panose="020B0A00000000000000" charset="-122"/>
                  <a:ea typeface="思源黑体 CN Heavy" panose="020B0A00000000000000" charset="-122"/>
                </a:defRPr>
              </a:lvl1pPr>
            </a:lstStyle>
            <a:p>
              <a:r>
                <a:rPr lang="en-US" altLang="zh-CN" sz="5400" dirty="0">
                  <a:ln w="15875">
                    <a:solidFill>
                      <a:srgbClr val="2B4494"/>
                    </a:solidFill>
                  </a:ln>
                  <a:latin typeface="+mj-ea"/>
                  <a:ea typeface="+mj-ea"/>
                  <a:sym typeface="MiSans Light" panose="00000400000000000000" charset="-122"/>
                </a:rPr>
                <a:t>01</a:t>
              </a:r>
              <a:endParaRPr lang="zh-CN" altLang="en-US" sz="5400" dirty="0">
                <a:ln w="15875">
                  <a:solidFill>
                    <a:srgbClr val="2B4494"/>
                  </a:solidFill>
                </a:ln>
                <a:latin typeface="+mj-ea"/>
                <a:ea typeface="+mj-ea"/>
                <a:sym typeface="MiSans Light" panose="00000400000000000000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1671830" y="4843650"/>
              <a:ext cx="246401" cy="0"/>
            </a:xfrm>
            <a:prstGeom prst="line">
              <a:avLst/>
            </a:prstGeom>
            <a:noFill/>
            <a:ln w="38100" cap="flat" cmpd="sng" algn="ctr">
              <a:solidFill>
                <a:srgbClr val="2B4494"/>
              </a:solidFill>
              <a:prstDash val="solid"/>
              <a:miter lim="800000"/>
            </a:ln>
            <a:effectLst/>
          </p:spPr>
        </p:cxnSp>
      </p:grpSp>
      <p:grpSp>
        <p:nvGrpSpPr>
          <p:cNvPr id="17" name="组合 16"/>
          <p:cNvGrpSpPr/>
          <p:nvPr/>
        </p:nvGrpSpPr>
        <p:grpSpPr>
          <a:xfrm>
            <a:off x="3383894" y="2652208"/>
            <a:ext cx="2528571" cy="2530804"/>
            <a:chOff x="3383894" y="2652208"/>
            <a:chExt cx="2528571" cy="2530804"/>
          </a:xfrm>
        </p:grpSpPr>
        <p:sp>
          <p:nvSpPr>
            <p:cNvPr id="9" name="矩形: 圆角 8"/>
            <p:cNvSpPr/>
            <p:nvPr/>
          </p:nvSpPr>
          <p:spPr>
            <a:xfrm>
              <a:off x="3448179" y="2652208"/>
              <a:ext cx="2400000" cy="2530804"/>
            </a:xfrm>
            <a:prstGeom prst="roundRect">
              <a:avLst>
                <a:gd name="adj" fmla="val 12045"/>
              </a:avLst>
            </a:prstGeom>
            <a:solidFill>
              <a:srgbClr val="FFFFFF"/>
            </a:solidFill>
            <a:ln w="12700" cap="flat" cmpd="sng" algn="ctr">
              <a:solidFill>
                <a:srgbClr val="2B4494"/>
              </a:solidFill>
              <a:prstDash val="solid"/>
              <a:miter lim="800000"/>
            </a:ln>
            <a:effectLst>
              <a:outerShdw blurRad="419100" dist="279400" dir="5400000" algn="t" rotWithShape="0">
                <a:prstClr val="black">
                  <a:alpha val="12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endParaRPr>
            </a:p>
          </p:txBody>
        </p:sp>
        <p:sp>
          <p:nvSpPr>
            <p:cNvPr id="10" name="文本框 6"/>
            <p:cNvSpPr txBox="1">
              <a:spLocks noChangeArrowheads="1"/>
            </p:cNvSpPr>
            <p:nvPr/>
          </p:nvSpPr>
          <p:spPr bwMode="auto">
            <a:xfrm>
              <a:off x="3383894" y="3793595"/>
              <a:ext cx="25285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3600" b="1" kern="100">
                  <a:solidFill>
                    <a:schemeClr val="bg1"/>
                  </a:solidFill>
                  <a:latin typeface="+mj-ea"/>
                  <a:ea typeface="+mj-ea"/>
                  <a:cs typeface="Times New Roman" panose="02020503050405090304" pitchFamily="18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1" i="0" u="none" strike="noStrike" kern="100" cap="none" spc="0" normalizeH="0" baseline="0" noProof="0" dirty="0" err="1">
                  <a:ln>
                    <a:noFill/>
                  </a:ln>
                  <a:solidFill>
                    <a:srgbClr val="2B4494"/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MiSans Light" panose="00000400000000000000" charset="-122"/>
                  <a:sym typeface="MiSans Light" panose="00000400000000000000" charset="-122"/>
                </a:rPr>
                <a:t>Zk</a:t>
              </a:r>
              <a:r>
                <a:rPr kumimoji="0" lang="zh-CN" altLang="en-US" sz="2000" b="1" i="0" u="none" strike="noStrike" kern="100" cap="none" spc="0" normalizeH="0" baseline="0" noProof="0" dirty="0">
                  <a:ln>
                    <a:noFill/>
                  </a:ln>
                  <a:solidFill>
                    <a:srgbClr val="2B4494"/>
                  </a:solidFill>
                  <a:effectLst/>
                  <a:uLnTx/>
                  <a:uFillTx/>
                  <a:latin typeface="思源黑体 CN Bold"/>
                  <a:ea typeface="思源黑体 CN Bold"/>
                  <a:cs typeface="MiSans Light" panose="00000400000000000000" charset="-122"/>
                  <a:sym typeface="MiSans Light" panose="00000400000000000000" charset="-122"/>
                </a:rPr>
                <a:t>到底在证明什么</a:t>
              </a:r>
              <a:endPara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2B4494"/>
                </a:solidFill>
                <a:effectLst/>
                <a:uLnTx/>
                <a:uFillTx/>
                <a:latin typeface="思源黑体 CN Bold"/>
                <a:ea typeface="思源黑体 CN Bold"/>
                <a:cs typeface="MiSans Light" panose="00000400000000000000" charset="-122"/>
                <a:sym typeface="MiSans Light" panose="00000400000000000000" charset="-122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>
              <a:off x="4524980" y="4843650"/>
              <a:ext cx="246401" cy="0"/>
            </a:xfrm>
            <a:prstGeom prst="line">
              <a:avLst/>
            </a:prstGeom>
            <a:noFill/>
            <a:ln w="38100" cap="flat" cmpd="sng" algn="ctr">
              <a:solidFill>
                <a:srgbClr val="2B4494"/>
              </a:solidFill>
              <a:prstDash val="solid"/>
              <a:miter lim="800000"/>
            </a:ln>
            <a:effectLst/>
          </p:spPr>
        </p:cxnSp>
        <p:sp>
          <p:nvSpPr>
            <p:cNvPr id="24" name="文本框 23"/>
            <p:cNvSpPr txBox="1"/>
            <p:nvPr/>
          </p:nvSpPr>
          <p:spPr>
            <a:xfrm>
              <a:off x="3900301" y="2855781"/>
              <a:ext cx="1249358" cy="9037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algn="r">
                <a:defRPr sz="6600" cap="all">
                  <a:ln w="15875">
                    <a:solidFill>
                      <a:srgbClr val="3482F8"/>
                    </a:solidFill>
                  </a:ln>
                  <a:solidFill>
                    <a:prstClr val="white"/>
                  </a:solidFill>
                  <a:latin typeface="思源黑体 CN Heavy" panose="020B0A00000000000000" charset="-122"/>
                  <a:ea typeface="思源黑体 CN Heavy" panose="020B0A00000000000000" charset="-122"/>
                </a:defRPr>
              </a:lvl1pPr>
            </a:lstStyle>
            <a:p>
              <a:r>
                <a:rPr lang="en-US" altLang="zh-CN" sz="5400" dirty="0">
                  <a:ln w="15875">
                    <a:solidFill>
                      <a:srgbClr val="2B4494"/>
                    </a:solidFill>
                  </a:ln>
                  <a:latin typeface="+mj-ea"/>
                  <a:ea typeface="+mj-ea"/>
                  <a:sym typeface="MiSans Light" panose="00000400000000000000" charset="-122"/>
                </a:rPr>
                <a:t>02</a:t>
              </a:r>
              <a:endParaRPr lang="zh-CN" altLang="en-US" sz="5400" dirty="0">
                <a:ln w="15875">
                  <a:solidFill>
                    <a:srgbClr val="2B4494"/>
                  </a:solidFill>
                </a:ln>
                <a:latin typeface="+mj-ea"/>
                <a:ea typeface="+mj-ea"/>
                <a:sym typeface="MiSans Light" panose="00000400000000000000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237045" y="2652208"/>
            <a:ext cx="2528571" cy="2530804"/>
            <a:chOff x="6237045" y="2652208"/>
            <a:chExt cx="2528571" cy="2530804"/>
          </a:xfrm>
        </p:grpSpPr>
        <p:sp>
          <p:nvSpPr>
            <p:cNvPr id="14" name="矩形: 圆角 13"/>
            <p:cNvSpPr/>
            <p:nvPr/>
          </p:nvSpPr>
          <p:spPr>
            <a:xfrm>
              <a:off x="6301330" y="2652208"/>
              <a:ext cx="2400000" cy="2530804"/>
            </a:xfrm>
            <a:prstGeom prst="roundRect">
              <a:avLst>
                <a:gd name="adj" fmla="val 12045"/>
              </a:avLst>
            </a:prstGeom>
            <a:solidFill>
              <a:srgbClr val="FFFFFF"/>
            </a:solidFill>
            <a:ln w="12700" cap="flat" cmpd="sng" algn="ctr">
              <a:solidFill>
                <a:srgbClr val="2B4494"/>
              </a:solidFill>
              <a:prstDash val="solid"/>
              <a:miter lim="800000"/>
            </a:ln>
            <a:effectLst>
              <a:outerShdw blurRad="419100" dist="279400" dir="5400000" algn="t" rotWithShape="0">
                <a:prstClr val="black">
                  <a:alpha val="12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endParaRPr>
            </a:p>
          </p:txBody>
        </p:sp>
        <p:sp>
          <p:nvSpPr>
            <p:cNvPr id="15" name="文本框 6"/>
            <p:cNvSpPr txBox="1">
              <a:spLocks noChangeArrowheads="1"/>
            </p:cNvSpPr>
            <p:nvPr/>
          </p:nvSpPr>
          <p:spPr bwMode="auto">
            <a:xfrm>
              <a:off x="6237045" y="3793596"/>
              <a:ext cx="2528571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3600" b="1" kern="100">
                  <a:solidFill>
                    <a:schemeClr val="bg1"/>
                  </a:solidFill>
                  <a:latin typeface="+mj-ea"/>
                  <a:ea typeface="+mj-ea"/>
                  <a:cs typeface="Times New Roman" panose="02020503050405090304" pitchFamily="18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dirty="0">
                  <a:solidFill>
                    <a:srgbClr val="2B4494"/>
                  </a:solidFill>
                  <a:latin typeface="思源黑体 CN Bold"/>
                  <a:ea typeface="思源黑体 CN Bold"/>
                  <a:cs typeface="MiSans Light" panose="00000400000000000000" charset="-122"/>
                  <a:sym typeface="MiSans Light" panose="00000400000000000000" charset="-122"/>
                </a:rPr>
                <a:t>非交互式零知识证明的设计过程</a:t>
              </a:r>
              <a:endPara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2B4494"/>
                </a:solidFill>
                <a:effectLst/>
                <a:uLnTx/>
                <a:uFillTx/>
                <a:latin typeface="思源黑体 CN Bold"/>
                <a:ea typeface="思源黑体 CN Bold"/>
                <a:cs typeface="MiSans Light" panose="00000400000000000000" charset="-122"/>
                <a:sym typeface="MiSans Light" panose="00000400000000000000" charset="-122"/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7378131" y="4843650"/>
              <a:ext cx="246401" cy="0"/>
            </a:xfrm>
            <a:prstGeom prst="line">
              <a:avLst/>
            </a:prstGeom>
            <a:noFill/>
            <a:ln w="38100" cap="flat" cmpd="sng" algn="ctr">
              <a:solidFill>
                <a:srgbClr val="2B4494"/>
              </a:solidFill>
              <a:prstDash val="solid"/>
              <a:miter lim="800000"/>
            </a:ln>
            <a:effectLst/>
          </p:spPr>
        </p:cxnSp>
        <p:sp>
          <p:nvSpPr>
            <p:cNvPr id="25" name="文本框 24"/>
            <p:cNvSpPr txBox="1"/>
            <p:nvPr/>
          </p:nvSpPr>
          <p:spPr>
            <a:xfrm>
              <a:off x="6753452" y="2855781"/>
              <a:ext cx="1249358" cy="9037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algn="r">
                <a:defRPr sz="6600" cap="all">
                  <a:ln w="15875">
                    <a:solidFill>
                      <a:srgbClr val="3482F8"/>
                    </a:solidFill>
                  </a:ln>
                  <a:solidFill>
                    <a:prstClr val="white"/>
                  </a:solidFill>
                  <a:latin typeface="思源黑体 CN Heavy" panose="020B0A00000000000000" charset="-122"/>
                  <a:ea typeface="思源黑体 CN Heavy" panose="020B0A00000000000000" charset="-122"/>
                </a:defRPr>
              </a:lvl1pPr>
            </a:lstStyle>
            <a:p>
              <a:r>
                <a:rPr lang="en-US" altLang="zh-CN" sz="5400" dirty="0">
                  <a:ln w="15875">
                    <a:solidFill>
                      <a:srgbClr val="2B4494"/>
                    </a:solidFill>
                  </a:ln>
                  <a:latin typeface="+mj-ea"/>
                  <a:ea typeface="+mj-ea"/>
                  <a:sym typeface="MiSans Light" panose="00000400000000000000" charset="-122"/>
                </a:rPr>
                <a:t>03</a:t>
              </a:r>
              <a:endParaRPr lang="zh-CN" altLang="en-US" sz="5400" dirty="0">
                <a:ln w="15875">
                  <a:solidFill>
                    <a:srgbClr val="2B4494"/>
                  </a:solidFill>
                </a:ln>
                <a:latin typeface="+mj-ea"/>
                <a:ea typeface="+mj-ea"/>
                <a:sym typeface="MiSans Light" panose="00000400000000000000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090197" y="2652208"/>
            <a:ext cx="2528571" cy="2530804"/>
            <a:chOff x="9090197" y="2652208"/>
            <a:chExt cx="2528571" cy="2530804"/>
          </a:xfrm>
        </p:grpSpPr>
        <p:sp>
          <p:nvSpPr>
            <p:cNvPr id="19" name="矩形: 圆角 18"/>
            <p:cNvSpPr/>
            <p:nvPr/>
          </p:nvSpPr>
          <p:spPr>
            <a:xfrm>
              <a:off x="9171329" y="2652208"/>
              <a:ext cx="2400000" cy="2530804"/>
            </a:xfrm>
            <a:prstGeom prst="roundRect">
              <a:avLst>
                <a:gd name="adj" fmla="val 12045"/>
              </a:avLst>
            </a:prstGeom>
            <a:solidFill>
              <a:srgbClr val="FFFFFF"/>
            </a:solidFill>
            <a:ln w="12700" cap="flat" cmpd="sng" algn="ctr">
              <a:solidFill>
                <a:srgbClr val="2B4494"/>
              </a:solidFill>
              <a:prstDash val="solid"/>
              <a:miter lim="800000"/>
            </a:ln>
            <a:effectLst>
              <a:outerShdw blurRad="419100" dist="279400" dir="5400000" algn="t" rotWithShape="0">
                <a:prstClr val="black">
                  <a:alpha val="12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 CN Normal"/>
                <a:ea typeface="思源黑体 CN Normal"/>
                <a:cs typeface="+mn-cs"/>
              </a:endParaRPr>
            </a:p>
          </p:txBody>
        </p:sp>
        <p:sp>
          <p:nvSpPr>
            <p:cNvPr id="20" name="文本框 6"/>
            <p:cNvSpPr txBox="1">
              <a:spLocks noChangeArrowheads="1"/>
            </p:cNvSpPr>
            <p:nvPr/>
          </p:nvSpPr>
          <p:spPr bwMode="auto">
            <a:xfrm>
              <a:off x="9090197" y="3793595"/>
              <a:ext cx="2528571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3600" b="1" kern="100">
                  <a:solidFill>
                    <a:schemeClr val="bg1"/>
                  </a:solidFill>
                  <a:latin typeface="+mj-ea"/>
                  <a:ea typeface="+mj-ea"/>
                  <a:cs typeface="Times New Roman" panose="02020503050405090304" pitchFamily="18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2000" dirty="0" err="1">
                  <a:solidFill>
                    <a:srgbClr val="2B4494"/>
                  </a:solidFill>
                  <a:latin typeface="思源黑体 CN Bold"/>
                  <a:ea typeface="思源黑体 CN Bold"/>
                  <a:cs typeface="MiSans Light" panose="00000400000000000000" charset="-122"/>
                  <a:sym typeface="MiSans Light" panose="00000400000000000000" charset="-122"/>
                </a:rPr>
                <a:t>zk</a:t>
              </a:r>
              <a:r>
                <a:rPr lang="zh-CN" altLang="en-US" sz="2000" dirty="0">
                  <a:solidFill>
                    <a:srgbClr val="2B4494"/>
                  </a:solidFill>
                  <a:latin typeface="思源黑体 CN Bold"/>
                  <a:ea typeface="思源黑体 CN Bold"/>
                  <a:cs typeface="MiSans Light" panose="00000400000000000000" charset="-122"/>
                  <a:sym typeface="MiSans Light" panose="00000400000000000000" charset="-122"/>
                </a:rPr>
                <a:t>的应用场景</a:t>
              </a:r>
              <a:endPara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2B4494"/>
                </a:solidFill>
                <a:effectLst/>
                <a:uLnTx/>
                <a:uFillTx/>
                <a:latin typeface="思源黑体 CN Bold"/>
                <a:ea typeface="思源黑体 CN Bold"/>
                <a:cs typeface="MiSans Light" panose="00000400000000000000" charset="-122"/>
                <a:sym typeface="MiSans Light" panose="00000400000000000000" charset="-122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>
              <a:off x="10231283" y="4843650"/>
              <a:ext cx="246401" cy="0"/>
            </a:xfrm>
            <a:prstGeom prst="line">
              <a:avLst/>
            </a:prstGeom>
            <a:noFill/>
            <a:ln w="38100" cap="flat" cmpd="sng" algn="ctr">
              <a:solidFill>
                <a:srgbClr val="2B4494"/>
              </a:solidFill>
              <a:prstDash val="solid"/>
              <a:miter lim="800000"/>
            </a:ln>
            <a:effectLst/>
          </p:spPr>
        </p:cxnSp>
        <p:sp>
          <p:nvSpPr>
            <p:cNvPr id="26" name="文本框 25"/>
            <p:cNvSpPr txBox="1"/>
            <p:nvPr/>
          </p:nvSpPr>
          <p:spPr>
            <a:xfrm>
              <a:off x="9606604" y="2855781"/>
              <a:ext cx="1249358" cy="90370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t">
              <a:noAutofit/>
            </a:bodyPr>
            <a:lstStyle>
              <a:defPPr>
                <a:defRPr lang="zh-CN"/>
              </a:defPPr>
              <a:lvl1pPr algn="r">
                <a:defRPr sz="6600" cap="all">
                  <a:ln w="15875">
                    <a:solidFill>
                      <a:srgbClr val="3482F8"/>
                    </a:solidFill>
                  </a:ln>
                  <a:solidFill>
                    <a:prstClr val="white"/>
                  </a:solidFill>
                  <a:latin typeface="思源黑体 CN Heavy" panose="020B0A00000000000000" charset="-122"/>
                  <a:ea typeface="思源黑体 CN Heavy" panose="020B0A00000000000000" charset="-122"/>
                </a:defRPr>
              </a:lvl1pPr>
            </a:lstStyle>
            <a:p>
              <a:r>
                <a:rPr lang="en-US" altLang="zh-CN" sz="5400" dirty="0">
                  <a:ln w="15875">
                    <a:solidFill>
                      <a:srgbClr val="2B4494"/>
                    </a:solidFill>
                  </a:ln>
                  <a:latin typeface="+mj-ea"/>
                  <a:ea typeface="+mj-ea"/>
                  <a:sym typeface="MiSans Light" panose="00000400000000000000" charset="-122"/>
                </a:rPr>
                <a:t>04</a:t>
              </a:r>
              <a:endParaRPr lang="zh-CN" altLang="en-US" sz="5400" dirty="0">
                <a:ln w="15875">
                  <a:solidFill>
                    <a:srgbClr val="2B4494"/>
                  </a:solidFill>
                </a:ln>
                <a:latin typeface="+mj-ea"/>
                <a:ea typeface="+mj-ea"/>
                <a:sym typeface="MiSans Light" panose="00000400000000000000" charset="-122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984" y="572029"/>
            <a:ext cx="7628844" cy="535531"/>
          </a:xfrm>
        </p:spPr>
        <p:txBody>
          <a:bodyPr/>
          <a:lstStyle/>
          <a:p>
            <a:r>
              <a:rPr kumimoji="1" lang="en-US" altLang="zh-CN" dirty="0"/>
              <a:t>Selector Polynomials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685" y="1367264"/>
            <a:ext cx="3750371" cy="386265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50220" y="610130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input and output of every </a:t>
            </a:r>
            <a:r>
              <a:rPr kumimoji="1" lang="en-US" altLang="zh-CN" dirty="0">
                <a:solidFill>
                  <a:srgbClr val="FF0000"/>
                </a:solidFill>
              </a:rPr>
              <a:t>multiplication gate</a:t>
            </a:r>
            <a:endParaRPr lang="zh-CN" altLang="en-US" dirty="0"/>
          </a:p>
        </p:txBody>
      </p:sp>
      <p:graphicFrame>
        <p:nvGraphicFramePr>
          <p:cNvPr id="8" name="表格 8"/>
          <p:cNvGraphicFramePr>
            <a:graphicFrameLocks noGrp="1"/>
          </p:cNvGraphicFramePr>
          <p:nvPr/>
        </p:nvGraphicFramePr>
        <p:xfrm>
          <a:off x="94167" y="5304206"/>
          <a:ext cx="41939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994"/>
                <a:gridCol w="465994"/>
                <a:gridCol w="465994"/>
                <a:gridCol w="465994"/>
                <a:gridCol w="465994"/>
                <a:gridCol w="465994"/>
                <a:gridCol w="465994"/>
                <a:gridCol w="465994"/>
                <a:gridCol w="4659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048214" y="3235100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6589" y="2179051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43559" y="2172431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gate3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83685" y="5675046"/>
                <a:ext cx="266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85" y="5675046"/>
                <a:ext cx="266290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64" t="-18" r="-7482" b="-15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927139" y="5675046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139" y="5675046"/>
                <a:ext cx="266803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112" t="-18" r="-7465" b="-15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7051" y="2063782"/>
            <a:ext cx="7485005" cy="307014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984" y="572029"/>
            <a:ext cx="7628844" cy="535531"/>
          </a:xfrm>
        </p:spPr>
        <p:txBody>
          <a:bodyPr/>
          <a:lstStyle/>
          <a:p>
            <a:r>
              <a:rPr kumimoji="1" lang="en-US" altLang="zh-CN" dirty="0"/>
              <a:t>Selector Polynomials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685" y="1367264"/>
            <a:ext cx="3750371" cy="386265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50220" y="610130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input and output of every </a:t>
            </a:r>
            <a:r>
              <a:rPr kumimoji="1" lang="en-US" altLang="zh-CN" dirty="0">
                <a:solidFill>
                  <a:srgbClr val="FF0000"/>
                </a:solidFill>
              </a:rPr>
              <a:t>multiplication gate</a:t>
            </a:r>
            <a:endParaRPr lang="zh-CN" altLang="en-US" dirty="0"/>
          </a:p>
        </p:txBody>
      </p:sp>
      <p:graphicFrame>
        <p:nvGraphicFramePr>
          <p:cNvPr id="8" name="表格 8"/>
          <p:cNvGraphicFramePr>
            <a:graphicFrameLocks noGrp="1"/>
          </p:cNvGraphicFramePr>
          <p:nvPr/>
        </p:nvGraphicFramePr>
        <p:xfrm>
          <a:off x="94167" y="5304206"/>
          <a:ext cx="41939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994"/>
                <a:gridCol w="465994"/>
                <a:gridCol w="465994"/>
                <a:gridCol w="465994"/>
                <a:gridCol w="465994"/>
                <a:gridCol w="465994"/>
                <a:gridCol w="465994"/>
                <a:gridCol w="465994"/>
                <a:gridCol w="4659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048214" y="3235100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6589" y="2179051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43559" y="2172431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gate3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83685" y="5675046"/>
                <a:ext cx="266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85" y="5675046"/>
                <a:ext cx="266290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64" t="-18" r="-7482" b="-15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927139" y="5675046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139" y="5675046"/>
                <a:ext cx="266803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112" t="-18" r="-7465" b="-15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202" y="0"/>
            <a:ext cx="3961588" cy="595204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984" y="572029"/>
            <a:ext cx="7628844" cy="535531"/>
          </a:xfrm>
        </p:spPr>
        <p:txBody>
          <a:bodyPr/>
          <a:lstStyle/>
          <a:p>
            <a:r>
              <a:rPr kumimoji="1" lang="en-US" altLang="zh-CN" dirty="0"/>
              <a:t>Selector Polynomials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685" y="1367264"/>
            <a:ext cx="3750371" cy="386265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50220" y="610130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input and output of every </a:t>
            </a:r>
            <a:r>
              <a:rPr kumimoji="1" lang="en-US" altLang="zh-CN" dirty="0">
                <a:solidFill>
                  <a:srgbClr val="FF0000"/>
                </a:solidFill>
              </a:rPr>
              <a:t>multiplication gate</a:t>
            </a:r>
            <a:endParaRPr lang="zh-CN" altLang="en-US" dirty="0"/>
          </a:p>
        </p:txBody>
      </p:sp>
      <p:graphicFrame>
        <p:nvGraphicFramePr>
          <p:cNvPr id="8" name="表格 8"/>
          <p:cNvGraphicFramePr>
            <a:graphicFrameLocks noGrp="1"/>
          </p:cNvGraphicFramePr>
          <p:nvPr/>
        </p:nvGraphicFramePr>
        <p:xfrm>
          <a:off x="94167" y="5304206"/>
          <a:ext cx="41939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994"/>
                <a:gridCol w="465994"/>
                <a:gridCol w="465994"/>
                <a:gridCol w="465994"/>
                <a:gridCol w="465994"/>
                <a:gridCol w="465994"/>
                <a:gridCol w="465994"/>
                <a:gridCol w="465994"/>
                <a:gridCol w="4659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048214" y="3235100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6589" y="2179051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43559" y="2172431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gate3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83685" y="5675046"/>
                <a:ext cx="266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85" y="5675046"/>
                <a:ext cx="266290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64" t="-18" r="-7482" b="-15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927139" y="5675046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139" y="5675046"/>
                <a:ext cx="266803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112" t="-18" r="-7465" b="-15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7202" y="0"/>
            <a:ext cx="3961588" cy="59520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050" y="1051858"/>
            <a:ext cx="4593323" cy="473581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984" y="572029"/>
            <a:ext cx="7628844" cy="535531"/>
          </a:xfrm>
        </p:spPr>
        <p:txBody>
          <a:bodyPr/>
          <a:lstStyle/>
          <a:p>
            <a:r>
              <a:rPr kumimoji="1" lang="en-US" altLang="zh-CN" dirty="0"/>
              <a:t>More Selector Polynomials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685" y="1367264"/>
            <a:ext cx="3750371" cy="386265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48214" y="3235100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6589" y="2179051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43559" y="2172431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gate3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183685" y="5675046"/>
                <a:ext cx="266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85" y="5675046"/>
                <a:ext cx="266290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64" t="-18" r="-7482" b="-15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3927139" y="5675046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139" y="5675046"/>
                <a:ext cx="266803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112" t="-18" r="-7465" b="-15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551" y="2152717"/>
            <a:ext cx="7412553" cy="2793904"/>
          </a:xfrm>
          <a:prstGeom prst="rect">
            <a:avLst/>
          </a:prstGeom>
        </p:spPr>
      </p:pic>
      <p:graphicFrame>
        <p:nvGraphicFramePr>
          <p:cNvPr id="10" name="表格 8"/>
          <p:cNvGraphicFramePr>
            <a:graphicFrameLocks noGrp="1"/>
          </p:cNvGraphicFramePr>
          <p:nvPr/>
        </p:nvGraphicFramePr>
        <p:xfrm>
          <a:off x="94167" y="5304206"/>
          <a:ext cx="41939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994"/>
                <a:gridCol w="465994"/>
                <a:gridCol w="465994"/>
                <a:gridCol w="465994"/>
                <a:gridCol w="465994"/>
                <a:gridCol w="465994"/>
                <a:gridCol w="465994"/>
                <a:gridCol w="465994"/>
                <a:gridCol w="4659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984" y="572029"/>
            <a:ext cx="7628844" cy="535531"/>
          </a:xfrm>
        </p:spPr>
        <p:txBody>
          <a:bodyPr/>
          <a:lstStyle/>
          <a:p>
            <a:r>
              <a:rPr kumimoji="1" lang="en-US" altLang="zh-CN" dirty="0"/>
              <a:t>Selector Polynomials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685" y="1367264"/>
            <a:ext cx="3750371" cy="386265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50220" y="610130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input and output of every </a:t>
            </a:r>
            <a:r>
              <a:rPr kumimoji="1" lang="en-US" altLang="zh-CN" dirty="0">
                <a:solidFill>
                  <a:srgbClr val="FF0000"/>
                </a:solidFill>
              </a:rPr>
              <a:t>multiplication gate</a:t>
            </a:r>
            <a:endParaRPr lang="zh-CN" altLang="en-US" dirty="0"/>
          </a:p>
        </p:txBody>
      </p:sp>
      <p:graphicFrame>
        <p:nvGraphicFramePr>
          <p:cNvPr id="8" name="表格 8"/>
          <p:cNvGraphicFramePr>
            <a:graphicFrameLocks noGrp="1"/>
          </p:cNvGraphicFramePr>
          <p:nvPr/>
        </p:nvGraphicFramePr>
        <p:xfrm>
          <a:off x="94167" y="5304206"/>
          <a:ext cx="41939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994"/>
                <a:gridCol w="465994"/>
                <a:gridCol w="465994"/>
                <a:gridCol w="465994"/>
                <a:gridCol w="465994"/>
                <a:gridCol w="465994"/>
                <a:gridCol w="465994"/>
                <a:gridCol w="465994"/>
                <a:gridCol w="4659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048214" y="3235100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6589" y="2179051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43559" y="2172431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gate3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83685" y="5675046"/>
                <a:ext cx="266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85" y="5675046"/>
                <a:ext cx="266290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64" t="-18" r="-7482" b="-15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927139" y="5675046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139" y="5675046"/>
                <a:ext cx="266803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112" t="-18" r="-7465" b="-15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0529" y="1256820"/>
            <a:ext cx="6524213" cy="431623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984" y="572029"/>
            <a:ext cx="7628844" cy="535531"/>
          </a:xfrm>
        </p:spPr>
        <p:txBody>
          <a:bodyPr/>
          <a:lstStyle/>
          <a:p>
            <a:r>
              <a:rPr kumimoji="1" lang="en-US" altLang="zh-CN" dirty="0"/>
              <a:t>More Selector Polynomials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685" y="1367264"/>
            <a:ext cx="3750371" cy="386265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48214" y="3235100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6589" y="2179051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43559" y="2172431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gate3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183685" y="5675046"/>
                <a:ext cx="266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85" y="5675046"/>
                <a:ext cx="266290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64" t="-18" r="-7482" b="-15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3927139" y="5675046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139" y="5675046"/>
                <a:ext cx="266803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112" t="-18" r="-7465" b="-15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585" y="2179941"/>
            <a:ext cx="7056470" cy="2848982"/>
          </a:xfrm>
          <a:prstGeom prst="rect">
            <a:avLst/>
          </a:prstGeom>
        </p:spPr>
      </p:pic>
      <p:graphicFrame>
        <p:nvGraphicFramePr>
          <p:cNvPr id="11" name="表格 8"/>
          <p:cNvGraphicFramePr>
            <a:graphicFrameLocks noGrp="1"/>
          </p:cNvGraphicFramePr>
          <p:nvPr/>
        </p:nvGraphicFramePr>
        <p:xfrm>
          <a:off x="94167" y="5304206"/>
          <a:ext cx="41939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994"/>
                <a:gridCol w="465994"/>
                <a:gridCol w="465994"/>
                <a:gridCol w="465994"/>
                <a:gridCol w="465994"/>
                <a:gridCol w="465994"/>
                <a:gridCol w="465994"/>
                <a:gridCol w="465994"/>
                <a:gridCol w="4659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984" y="572029"/>
            <a:ext cx="7628844" cy="535531"/>
          </a:xfrm>
        </p:spPr>
        <p:txBody>
          <a:bodyPr/>
          <a:lstStyle/>
          <a:p>
            <a:r>
              <a:rPr kumimoji="1" lang="en-US" altLang="zh-CN" dirty="0"/>
              <a:t>Selector Polynomials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685" y="1367264"/>
            <a:ext cx="3750371" cy="386265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150220" y="6101305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input and output of every </a:t>
            </a:r>
            <a:r>
              <a:rPr kumimoji="1" lang="en-US" altLang="zh-CN" dirty="0">
                <a:solidFill>
                  <a:srgbClr val="FF0000"/>
                </a:solidFill>
              </a:rPr>
              <a:t>multiplication gate</a:t>
            </a:r>
            <a:endParaRPr lang="zh-CN" altLang="en-US" dirty="0"/>
          </a:p>
        </p:txBody>
      </p:sp>
      <p:graphicFrame>
        <p:nvGraphicFramePr>
          <p:cNvPr id="8" name="表格 8"/>
          <p:cNvGraphicFramePr>
            <a:graphicFrameLocks noGrp="1"/>
          </p:cNvGraphicFramePr>
          <p:nvPr/>
        </p:nvGraphicFramePr>
        <p:xfrm>
          <a:off x="94167" y="5304206"/>
          <a:ext cx="419394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994"/>
                <a:gridCol w="465994"/>
                <a:gridCol w="465994"/>
                <a:gridCol w="465994"/>
                <a:gridCol w="465994"/>
                <a:gridCol w="465994"/>
                <a:gridCol w="465994"/>
                <a:gridCol w="465994"/>
                <a:gridCol w="46599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72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048214" y="3235100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gate1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6589" y="2179051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gate2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43559" y="2172431"/>
            <a:ext cx="836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gate3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83685" y="5675046"/>
                <a:ext cx="2662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685" y="5675046"/>
                <a:ext cx="266290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64" t="-18" r="-7482" b="-15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3927139" y="5675046"/>
                <a:ext cx="2668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en-US" altLang="zh-CN" b="0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139" y="5675046"/>
                <a:ext cx="266803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112" t="-18" r="-7465" b="-159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585" y="959118"/>
            <a:ext cx="7129462" cy="467894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984" y="572029"/>
            <a:ext cx="7628844" cy="535531"/>
          </a:xfrm>
        </p:spPr>
        <p:txBody>
          <a:bodyPr/>
          <a:lstStyle/>
          <a:p>
            <a:r>
              <a:rPr kumimoji="1" lang="en-US" altLang="zh-CN" dirty="0"/>
              <a:t>QAP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797984" y="1510990"/>
                <a:ext cx="4739824" cy="769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3200" b="0" i="1" smtClean="0"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en-US" altLang="zh-CN" sz="3200" b="0" dirty="0"/>
              </a:p>
              <a:p>
                <a:endParaRPr kumimoji="1" lang="zh-CN" altLang="en-US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4" y="1510990"/>
                <a:ext cx="4739824" cy="769441"/>
              </a:xfrm>
              <a:prstGeom prst="rect">
                <a:avLst/>
              </a:prstGeom>
              <a:blipFill rotWithShape="1">
                <a:blip r:embed="rId1"/>
                <a:stretch>
                  <a:fillRect l="-9" t="-42" r="13" b="-98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1748501" y="2127871"/>
                <a:ext cx="8270084" cy="1642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nary>
                        <m:naryPr>
                          <m:chr m:val="∑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))−(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kumimoji="1" lang="en-US" altLang="zh-CN" sz="2800" b="0" dirty="0"/>
              </a:p>
              <a:p>
                <a:endParaRPr kumimoji="1" lang="zh-CN" altLang="en-US" sz="2800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8501" y="2127871"/>
                <a:ext cx="8270084" cy="1642181"/>
              </a:xfrm>
              <a:prstGeom prst="rect">
                <a:avLst/>
              </a:prstGeom>
              <a:blipFill rotWithShape="1">
                <a:blip r:embed="rId2"/>
                <a:stretch>
                  <a:fillRect l="-4" t="-38" r="-535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797984" y="3666120"/>
                <a:ext cx="297177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4" y="3666120"/>
                <a:ext cx="2971776" cy="430887"/>
              </a:xfrm>
              <a:prstGeom prst="rect">
                <a:avLst/>
              </a:prstGeom>
              <a:blipFill rotWithShape="1">
                <a:blip r:embed="rId3"/>
                <a:stretch>
                  <a:fillRect l="-14" t="-62" r="13" b="-159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984" y="572029"/>
            <a:ext cx="7628844" cy="584775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100" dirty="0">
                <a:solidFill>
                  <a:srgbClr val="2B4494"/>
                </a:solidFill>
                <a:latin typeface="思源黑体 CN Bold"/>
                <a:ea typeface="思源黑体 CN Bold"/>
                <a:cs typeface="MiSans Light" panose="00000400000000000000" charset="-122"/>
                <a:sym typeface="MiSans Light" panose="00000400000000000000" charset="-122"/>
              </a:rPr>
              <a:t>消除多项式</a:t>
            </a: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2B4494"/>
                </a:solidFill>
                <a:effectLst/>
                <a:uLnTx/>
                <a:uFillTx/>
                <a:latin typeface="思源黑体 CN Bold"/>
                <a:ea typeface="思源黑体 CN Bold"/>
                <a:cs typeface="MiSans Light" panose="00000400000000000000" charset="-122"/>
                <a:sym typeface="MiSans Light" panose="00000400000000000000" charset="-122"/>
              </a:rPr>
              <a:t>—Vanishing Polynomial</a:t>
            </a:r>
            <a:endParaRPr kumimoji="0" lang="zh-CN" altLang="en-US" sz="3200" b="1" i="0" u="none" strike="noStrike" kern="100" cap="none" spc="0" normalizeH="0" baseline="0" noProof="0" dirty="0">
              <a:ln>
                <a:noFill/>
              </a:ln>
              <a:solidFill>
                <a:srgbClr val="2B4494"/>
              </a:solidFill>
              <a:effectLst/>
              <a:uLnTx/>
              <a:uFillTx/>
              <a:latin typeface="思源黑体 CN Bold"/>
              <a:ea typeface="思源黑体 CN Bold"/>
              <a:cs typeface="MiSans Light" panose="00000400000000000000" charset="-122"/>
              <a:sym typeface="MiSans Light" panose="000004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97984" y="1594624"/>
            <a:ext cx="80672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例：定义在一个集合</a:t>
            </a:r>
            <a:r>
              <a:rPr kumimoji="1" lang="en-US" altLang="zh-CN" dirty="0"/>
              <a:t>A = {1,2,3} </a:t>
            </a:r>
            <a:r>
              <a:rPr kumimoji="1" lang="zh-CN" altLang="en-US" dirty="0"/>
              <a:t>上的消除多项式</a:t>
            </a:r>
            <a:r>
              <a:rPr kumimoji="1" lang="en-US" altLang="zh-CN" dirty="0"/>
              <a:t>V(X)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V(X) = (X-1)*(X-2)*(X-3)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即：集合中的每个元素都是该多项式的根，则称该多项式为消除多项式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984" y="572029"/>
            <a:ext cx="7628844" cy="584775"/>
          </a:xfr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2B4494"/>
                </a:solidFill>
                <a:effectLst/>
                <a:uLnTx/>
                <a:uFillTx/>
                <a:latin typeface="思源黑体 CN Bold"/>
                <a:ea typeface="思源黑体 CN Bold"/>
                <a:cs typeface="MiSans Light" panose="00000400000000000000" charset="-122"/>
                <a:sym typeface="MiSans Light" panose="00000400000000000000" charset="-122"/>
              </a:rPr>
              <a:t>双线性配对</a:t>
            </a: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2B4494"/>
                </a:solidFill>
                <a:effectLst/>
                <a:uLnTx/>
                <a:uFillTx/>
                <a:latin typeface="思源黑体 CN Bold"/>
                <a:ea typeface="思源黑体 CN Bold"/>
                <a:cs typeface="MiSans Light" panose="00000400000000000000" charset="-122"/>
                <a:sym typeface="MiSans Light" panose="00000400000000000000" charset="-122"/>
              </a:rPr>
              <a:t>—</a:t>
            </a:r>
            <a:r>
              <a:rPr kumimoji="0" lang="en-US" altLang="zh-CN" sz="3200" b="1" i="0" u="none" strike="noStrike" kern="100" cap="none" spc="0" normalizeH="0" baseline="0" noProof="0" dirty="0" err="1">
                <a:ln>
                  <a:noFill/>
                </a:ln>
                <a:solidFill>
                  <a:srgbClr val="2B4494"/>
                </a:solidFill>
                <a:effectLst/>
                <a:uLnTx/>
                <a:uFillTx/>
                <a:latin typeface="思源黑体 CN Bold"/>
                <a:ea typeface="思源黑体 CN Bold"/>
                <a:cs typeface="MiSans Light" panose="00000400000000000000" charset="-122"/>
                <a:sym typeface="MiSans Light" panose="00000400000000000000" charset="-122"/>
              </a:rPr>
              <a:t>Biline</a:t>
            </a:r>
            <a:r>
              <a:rPr lang="en-US" altLang="zh-CN" kern="100" dirty="0" err="1">
                <a:solidFill>
                  <a:srgbClr val="2B4494"/>
                </a:solidFill>
                <a:latin typeface="思源黑体 CN Bold"/>
                <a:ea typeface="思源黑体 CN Bold"/>
                <a:cs typeface="MiSans Light" panose="00000400000000000000" charset="-122"/>
                <a:sym typeface="MiSans Light" panose="00000400000000000000" charset="-122"/>
              </a:rPr>
              <a:t>ar</a:t>
            </a:r>
            <a:r>
              <a:rPr lang="en-US" altLang="zh-CN" kern="100" dirty="0">
                <a:solidFill>
                  <a:srgbClr val="2B4494"/>
                </a:solidFill>
                <a:latin typeface="思源黑体 CN Bold"/>
                <a:ea typeface="思源黑体 CN Bold"/>
                <a:cs typeface="MiSans Light" panose="00000400000000000000" charset="-122"/>
                <a:sym typeface="MiSans Light" panose="00000400000000000000" charset="-122"/>
              </a:rPr>
              <a:t> pairing</a:t>
            </a:r>
            <a:endParaRPr kumimoji="0" lang="zh-CN" altLang="en-US" sz="3200" b="1" i="0" u="none" strike="noStrike" kern="100" cap="none" spc="0" normalizeH="0" baseline="0" noProof="0" dirty="0">
              <a:ln>
                <a:noFill/>
              </a:ln>
              <a:solidFill>
                <a:srgbClr val="2B4494"/>
              </a:solidFill>
              <a:effectLst/>
              <a:uLnTx/>
              <a:uFillTx/>
              <a:latin typeface="思源黑体 CN Bold"/>
              <a:ea typeface="思源黑体 CN Bold"/>
              <a:cs typeface="MiSans Light" panose="00000400000000000000" charset="-122"/>
              <a:sym typeface="MiSans Light" panose="00000400000000000000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797984" y="1611351"/>
                <a:ext cx="7242175" cy="4863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p>
                          </m:s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p>
                          </m:s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𝑎𝑏</m:t>
                              </m:r>
                            </m:sup>
                          </m:sSup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p>
                      </m:sSup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4" y="1611351"/>
                <a:ext cx="7242175" cy="486352"/>
              </a:xfrm>
              <a:prstGeom prst="rect">
                <a:avLst/>
              </a:prstGeom>
              <a:blipFill rotWithShape="1">
                <a:blip r:embed="rId1"/>
                <a:stretch>
                  <a:fillRect l="-6" t="-73" r="6" b="-26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797984" y="2960649"/>
                <a:ext cx="887634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d>
                        </m:e>
                        <m: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d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4" y="2960649"/>
                <a:ext cx="8876341" cy="430887"/>
              </a:xfrm>
              <a:prstGeom prst="rect">
                <a:avLst/>
              </a:prstGeom>
              <a:blipFill rotWithShape="1">
                <a:blip r:embed="rId2"/>
                <a:stretch>
                  <a:fillRect l="-5" t="-65" r="1" b="-159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kern="100" dirty="0">
                <a:latin typeface="思源黑体 CN Bold"/>
                <a:ea typeface="思源黑体 CN Bold"/>
                <a:cs typeface="MiSans Light" panose="00000400000000000000" charset="-122"/>
                <a:sym typeface="MiSans Light" panose="00000400000000000000" charset="-122"/>
              </a:rPr>
              <a:t>交互式零知识证明</a:t>
            </a:r>
            <a:endParaRPr kumimoji="0" lang="zh-CN" altLang="en-US" sz="4400" b="1" i="0" u="none" strike="noStrike" kern="100" cap="none" spc="0" normalizeH="0" baseline="0" noProof="0" dirty="0">
              <a:ln>
                <a:noFill/>
              </a:ln>
              <a:solidFill>
                <a:srgbClr val="2B4494"/>
              </a:solidFill>
              <a:effectLst/>
              <a:uLnTx/>
              <a:uFillTx/>
              <a:latin typeface="思源黑体 CN Bold"/>
              <a:ea typeface="思源黑体 CN Bold"/>
              <a:cs typeface="MiSans Light" panose="00000400000000000000" charset="-122"/>
              <a:sym typeface="MiSans Light" panose="00000400000000000000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984" y="572029"/>
            <a:ext cx="7628844" cy="535531"/>
          </a:xfrm>
        </p:spPr>
        <p:txBody>
          <a:bodyPr/>
          <a:lstStyle/>
          <a:p>
            <a:r>
              <a:rPr kumimoji="1" lang="en-US" altLang="zh-CN" dirty="0"/>
              <a:t>Key Generation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08825"/>
            <a:ext cx="12192000" cy="438138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984" y="572029"/>
            <a:ext cx="7628844" cy="535531"/>
          </a:xfrm>
        </p:spPr>
        <p:txBody>
          <a:bodyPr/>
          <a:lstStyle/>
          <a:p>
            <a:r>
              <a:rPr kumimoji="1" lang="en-US" altLang="zh-CN" dirty="0"/>
              <a:t>Prove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64272"/>
            <a:ext cx="12192000" cy="449372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984" y="572029"/>
            <a:ext cx="7628844" cy="535531"/>
          </a:xfrm>
        </p:spPr>
        <p:txBody>
          <a:bodyPr/>
          <a:lstStyle/>
          <a:p>
            <a:r>
              <a:rPr kumimoji="1" lang="en-US" altLang="zh-CN" dirty="0"/>
              <a:t>Verify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69816"/>
            <a:ext cx="12192000" cy="448170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984" y="572029"/>
            <a:ext cx="7628844" cy="535531"/>
          </a:xfrm>
        </p:spPr>
        <p:txBody>
          <a:bodyPr/>
          <a:lstStyle/>
          <a:p>
            <a:r>
              <a:rPr kumimoji="1" lang="zh-CN" altLang="en-US" dirty="0"/>
              <a:t>几个问题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947854" y="1628078"/>
                <a:ext cx="7861609" cy="1488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kumimoji="1" lang="zh-CN" altLang="en-US" dirty="0"/>
                  <a:t>如何确保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dirty="0"/>
                  <a:t>是由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得到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？</m:t>
                    </m:r>
                  </m:oMath>
                </a14:m>
                <a:endParaRPr kumimoji="1" lang="en-US" altLang="zh-CN" b="0" dirty="0"/>
              </a:p>
              <a:p>
                <a:pPr marL="342900" indent="-342900">
                  <a:buAutoNum type="arabicPeriod"/>
                </a:pPr>
                <a:endParaRPr kumimoji="1" lang="en-US" altLang="zh-CN" dirty="0"/>
              </a:p>
              <a:p>
                <a:pPr marL="342900" indent="-342900">
                  <a:buAutoNum type="arabicPeriod"/>
                </a:pPr>
                <a:r>
                  <a:rPr kumimoji="1" lang="zh-CN" altLang="en-US" dirty="0"/>
                  <a:t>如何确保使用的是相同的</a:t>
                </a:r>
                <a:r>
                  <a:rPr kumimoji="1" lang="en-US" altLang="zh-CN" dirty="0"/>
                  <a:t>c</a:t>
                </a:r>
                <a:r>
                  <a:rPr kumimoji="1" lang="zh-CN" altLang="en-US" dirty="0"/>
                  <a:t>来计算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zh-CN" altLang="en-US" b="0" i="0" smtClean="0">
                        <a:latin typeface="Cambria Math" panose="02040503050406030204" pitchFamily="18" charset="0"/>
                      </a:rPr>
                      <m:t>？</m:t>
                    </m:r>
                  </m:oMath>
                </a14:m>
                <a:endParaRPr kumimoji="1" lang="en-US" altLang="zh-CN" b="0" dirty="0"/>
              </a:p>
              <a:p>
                <a:pPr marL="342900" indent="-342900">
                  <a:buAutoNum type="arabicPeriod"/>
                </a:pPr>
                <a:endParaRPr kumimoji="1" lang="en-US" altLang="zh-CN" dirty="0"/>
              </a:p>
              <a:p>
                <a:pPr marL="342900" indent="-342900">
                  <a:buAutoNum type="arabicPeriod"/>
                </a:pPr>
                <a:r>
                  <a:rPr kumimoji="1" lang="zh-CN" altLang="en-US" dirty="0"/>
                  <a:t>如何区分公开输入（</a:t>
                </a:r>
                <a:r>
                  <a:rPr kumimoji="1" lang="en-US" altLang="zh-CN" dirty="0"/>
                  <a:t>instance</a:t>
                </a:r>
                <a:r>
                  <a:rPr kumimoji="1" lang="zh-CN" altLang="en-US" dirty="0"/>
                  <a:t>）和私有输入（</a:t>
                </a:r>
                <a:r>
                  <a:rPr kumimoji="1" lang="en-US" altLang="zh-CN" dirty="0"/>
                  <a:t>witness</a:t>
                </a:r>
                <a:r>
                  <a:rPr kumimoji="1" lang="zh-CN" altLang="en-US" dirty="0"/>
                  <a:t>）？</a:t>
                </a:r>
                <a:endParaRPr kumimoji="1" lang="zh-CN" altLang="en-US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54" y="1628078"/>
                <a:ext cx="7861609" cy="1488806"/>
              </a:xfrm>
              <a:prstGeom prst="rect">
                <a:avLst/>
              </a:prstGeom>
              <a:blipFill rotWithShape="1">
                <a:blip r:embed="rId1"/>
                <a:stretch>
                  <a:fillRect l="-6" t="-38" r="1" b="-1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797984" y="572029"/>
                <a:ext cx="7628844" cy="553998"/>
              </a:xfrm>
            </p:spPr>
            <p:txBody>
              <a:bodyPr/>
              <a:lstStyle/>
              <a:p>
                <a:r>
                  <a:rPr kumimoji="1" lang="zh-CN" altLang="en-US" dirty="0"/>
                  <a:t>如何确保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dirty="0"/>
                  <a:t>是由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zh-CN" altLang="en-US" i="1">
                        <a:latin typeface="Cambria Math" panose="02040503050406030204" pitchFamily="18" charset="0"/>
                      </a:rPr>
                      <m:t>得到</m:t>
                    </m:r>
                    <m:r>
                      <a:rPr kumimoji="1" lang="zh-CN" altLang="en-US" i="1" smtClean="0">
                        <a:latin typeface="Cambria Math" panose="02040503050406030204" pitchFamily="18" charset="0"/>
                      </a:rPr>
                      <m:t>的</m:t>
                    </m:r>
                    <m:r>
                      <a:rPr kumimoji="1" lang="zh-CN" altLang="en-US" b="0" i="1" smtClean="0">
                        <a:latin typeface="Cambria Math" panose="02040503050406030204" pitchFamily="18" charset="0"/>
                      </a:rPr>
                      <m:t>？</m:t>
                    </m:r>
                  </m:oMath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97984" y="572029"/>
                <a:ext cx="7628844" cy="553998"/>
              </a:xfrm>
              <a:blipFill rotWithShape="1">
                <a:blip r:embed="rId1"/>
                <a:stretch>
                  <a:fillRect l="-6" t="-95" r="5" b="-10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2839"/>
            <a:ext cx="12192000" cy="231950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标题 1"/>
              <p:cNvSpPr>
                <a:spLocks noGrp="1"/>
              </p:cNvSpPr>
              <p:nvPr>
                <p:ph type="title"/>
              </p:nvPr>
            </p:nvSpPr>
            <p:spPr>
              <a:xfrm>
                <a:off x="797984" y="572029"/>
                <a:ext cx="9026240" cy="1421928"/>
              </a:xfrm>
            </p:spPr>
            <p:txBody>
              <a:bodyPr/>
              <a:lstStyle/>
              <a:p>
                <a:r>
                  <a:rPr kumimoji="1" lang="zh-CN" altLang="en-US" dirty="0"/>
                  <a:t>如何确保使用的是相同的</a:t>
                </a:r>
                <a:r>
                  <a:rPr kumimoji="1" lang="en-US" altLang="zh-CN" dirty="0"/>
                  <a:t>c</a:t>
                </a:r>
                <a:r>
                  <a:rPr kumimoji="1" lang="zh-CN" altLang="en-US" dirty="0"/>
                  <a:t>来计算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dirty="0"/>
                  <a:t>，</a:t>
                </a:r>
                <a:r>
                  <a:rPr kumimoji="1"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zh-CN" altLang="en-US" b="0" i="0" smtClean="0">
                        <a:latin typeface="Cambria Math" panose="02040503050406030204" pitchFamily="18" charset="0"/>
                      </a:rPr>
                      <m:t>？</m:t>
                    </m:r>
                  </m:oMath>
                </a14:m>
                <a:br>
                  <a:rPr kumimoji="1" lang="en-US" altLang="zh-CN" b="0" dirty="0"/>
                </a:br>
                <a:endParaRPr kumimoji="1" lang="zh-CN" altLang="en-US" dirty="0"/>
              </a:p>
            </p:txBody>
          </p:sp>
        </mc:Choice>
        <mc:Fallback>
          <p:sp>
            <p:nvSpPr>
              <p:cNvPr id="2" name="标题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97984" y="572029"/>
                <a:ext cx="9026240" cy="1421928"/>
              </a:xfrm>
              <a:blipFill rotWithShape="1">
                <a:blip r:embed="rId1"/>
                <a:stretch>
                  <a:fillRect l="-5" t="-37" r="2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55426"/>
            <a:ext cx="12192000" cy="442127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984" y="572029"/>
            <a:ext cx="10375538" cy="1421928"/>
          </a:xfrm>
        </p:spPr>
        <p:txBody>
          <a:bodyPr/>
          <a:lstStyle/>
          <a:p>
            <a:r>
              <a:rPr kumimoji="1" lang="zh-CN" altLang="en-US" dirty="0"/>
              <a:t>如何区分公开输入（</a:t>
            </a:r>
            <a:r>
              <a:rPr kumimoji="1" lang="en-US" altLang="zh-CN" dirty="0"/>
              <a:t>instance</a:t>
            </a:r>
            <a:r>
              <a:rPr kumimoji="1" lang="zh-CN" altLang="en-US" dirty="0"/>
              <a:t>）和私有输入（</a:t>
            </a:r>
            <a:r>
              <a:rPr kumimoji="1" lang="en-US" altLang="zh-CN" dirty="0"/>
              <a:t>witness</a:t>
            </a:r>
            <a:r>
              <a:rPr kumimoji="1" lang="zh-CN" altLang="en-US" dirty="0"/>
              <a:t>）？</a:t>
            </a:r>
            <a:br>
              <a:rPr kumimoji="1" lang="zh-CN" altLang="en-US" dirty="0"/>
            </a:b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93957"/>
            <a:ext cx="12192000" cy="45567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984" y="572029"/>
            <a:ext cx="7628844" cy="535531"/>
          </a:xfrm>
        </p:spPr>
        <p:txBody>
          <a:bodyPr/>
          <a:lstStyle/>
          <a:p>
            <a:r>
              <a:rPr kumimoji="1" lang="zh-CN" altLang="en-US" dirty="0"/>
              <a:t>最终方案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21381"/>
            <a:ext cx="12192000" cy="463826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4223611" y="2815790"/>
            <a:ext cx="6469062" cy="689533"/>
          </a:xfrm>
        </p:spPr>
        <p:txBody>
          <a:bodyPr/>
          <a:lstStyle/>
          <a:p>
            <a:r>
              <a:rPr lang="en-US" altLang="zh-CN" dirty="0"/>
              <a:t>R1CS</a:t>
            </a:r>
            <a:r>
              <a:rPr lang="zh-CN" altLang="en-US" dirty="0"/>
              <a:t>和</a:t>
            </a:r>
            <a:r>
              <a:rPr lang="en-US" altLang="zh-CN" dirty="0"/>
              <a:t>Groth16</a:t>
            </a:r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984" y="572029"/>
            <a:ext cx="7628844" cy="535531"/>
          </a:xfrm>
        </p:spPr>
        <p:txBody>
          <a:bodyPr/>
          <a:lstStyle/>
          <a:p>
            <a:r>
              <a:rPr kumimoji="1" lang="en-US" altLang="zh-CN" dirty="0"/>
              <a:t>R1CS</a:t>
            </a:r>
            <a:r>
              <a:rPr kumimoji="1" lang="zh-CN" altLang="en-US" dirty="0"/>
              <a:t>和</a:t>
            </a:r>
            <a:r>
              <a:rPr kumimoji="1" lang="en-US" altLang="zh-CN" dirty="0"/>
              <a:t>QAP</a:t>
            </a:r>
            <a:r>
              <a:rPr kumimoji="1" lang="zh-CN" altLang="en-US" dirty="0"/>
              <a:t>的关系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60107"/>
            <a:ext cx="12192000" cy="27766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2121161" y="4189269"/>
                <a:ext cx="7949677" cy="1642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800" b="0" i="1" smtClean="0">
                              <a:latin typeface="Cambria Math" panose="02040503050406030204" pitchFamily="18" charset="0"/>
                            </a:rPr>
                            <m:t>))</m:t>
                          </m:r>
                        </m:e>
                      </m:nary>
                      <m:r>
                        <a:rPr kumimoji="1" lang="en-US" altLang="zh-CN" sz="28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kumimoji="1" lang="en-US" altLang="zh-CN" sz="2800" i="1">
                          <a:latin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</a:rPr>
                            <m:t>))=(</m:t>
                          </m:r>
                          <m:nary>
                            <m:naryPr>
                              <m:chr m:val="∑"/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b>
                                <m:sSubPr>
                                  <m:ctrlP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e>
                                <m:sub>
                                  <m:r>
                                    <a:rPr kumimoji="1" lang="en-US" altLang="zh-CN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1" lang="en-US" altLang="zh-CN" sz="2800" b="0" dirty="0"/>
              </a:p>
              <a:p>
                <a:endParaRPr kumimoji="1" lang="zh-CN" altLang="en-US" sz="28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161" y="4189269"/>
                <a:ext cx="7949677" cy="1642181"/>
              </a:xfrm>
              <a:prstGeom prst="rect">
                <a:avLst/>
              </a:prstGeom>
              <a:blipFill rotWithShape="1">
                <a:blip r:embed="rId2"/>
                <a:stretch>
                  <a:fillRect l="-3" t="-11" r="5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1;p31"/>
          <p:cNvSpPr/>
          <p:nvPr/>
        </p:nvSpPr>
        <p:spPr>
          <a:xfrm>
            <a:off x="538020" y="502880"/>
            <a:ext cx="469200" cy="469200"/>
          </a:xfrm>
          <a:prstGeom prst="ellipse">
            <a:avLst/>
          </a:prstGeom>
          <a:solidFill>
            <a:srgbClr val="456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4" name="Google Shape;482;p31"/>
          <p:cNvSpPr/>
          <p:nvPr/>
        </p:nvSpPr>
        <p:spPr>
          <a:xfrm>
            <a:off x="725520" y="1140805"/>
            <a:ext cx="94200" cy="94200"/>
          </a:xfrm>
          <a:prstGeom prst="ellipse">
            <a:avLst/>
          </a:prstGeom>
          <a:solidFill>
            <a:srgbClr val="456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6" name="iṥliḍé"/>
          <p:cNvSpPr/>
          <p:nvPr/>
        </p:nvSpPr>
        <p:spPr>
          <a:xfrm>
            <a:off x="1169035" y="1716405"/>
            <a:ext cx="4594860" cy="4016375"/>
          </a:xfrm>
          <a:prstGeom prst="roundRect">
            <a:avLst>
              <a:gd name="adj" fmla="val 12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711200" dist="254000" dir="2700000" sx="102000" sy="102000" algn="tl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işľiḋè"/>
          <p:cNvSpPr txBox="1"/>
          <p:nvPr/>
        </p:nvSpPr>
        <p:spPr>
          <a:xfrm>
            <a:off x="1446530" y="1850390"/>
            <a:ext cx="394906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06EF3"/>
                </a:solidFill>
                <a:latin typeface="PingFang SC Semibold" panose="020B0400000000000000" charset="-122"/>
                <a:ea typeface="PingFang SC Semibold" panose="020B0400000000000000" charset="-122"/>
              </a:rPr>
              <a:t>洞穴问题：</a:t>
            </a:r>
            <a:endParaRPr lang="zh-CN" altLang="en-US" sz="2000" b="1" dirty="0">
              <a:solidFill>
                <a:srgbClr val="306EF3"/>
              </a:solidFill>
              <a:latin typeface="PingFang SC Semibold" panose="020B0400000000000000" charset="-122"/>
              <a:ea typeface="PingFang SC Semibold" panose="020B0400000000000000" charset="-122"/>
            </a:endParaRPr>
          </a:p>
        </p:txBody>
      </p:sp>
      <p:sp>
        <p:nvSpPr>
          <p:cNvPr id="19" name="Synergistically utilize technically sound portals with frictionless chains. Dramatically customize…"/>
          <p:cNvSpPr txBox="1"/>
          <p:nvPr/>
        </p:nvSpPr>
        <p:spPr>
          <a:xfrm>
            <a:off x="1550035" y="2390775"/>
            <a:ext cx="4061460" cy="123110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1600" dirty="0"/>
              <a:t>问题描述</a:t>
            </a:r>
            <a:r>
              <a:rPr kumimoji="1" lang="en-US" altLang="zh-CN" sz="1600" dirty="0"/>
              <a:t>: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Alice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Bob</a:t>
            </a:r>
            <a:r>
              <a:rPr kumimoji="1" lang="zh-CN" altLang="en-US" sz="1600" dirty="0"/>
              <a:t>来到了一处洞穴，</a:t>
            </a:r>
            <a:r>
              <a:rPr kumimoji="1" lang="en-US" altLang="zh-CN" sz="1600" dirty="0"/>
              <a:t>C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D</a:t>
            </a:r>
            <a:r>
              <a:rPr kumimoji="1" lang="zh-CN" altLang="en-US" sz="1600" dirty="0"/>
              <a:t>之间中有一扇门，</a:t>
            </a:r>
            <a:r>
              <a:rPr kumimoji="1" lang="en-US" altLang="zh-CN" sz="1600" dirty="0"/>
              <a:t>Alice</a:t>
            </a:r>
            <a:r>
              <a:rPr kumimoji="1" lang="zh-CN" altLang="en-US" sz="1600" dirty="0"/>
              <a:t>想要证明自己具有打开这扇门的能力，但不想给</a:t>
            </a:r>
            <a:r>
              <a:rPr kumimoji="1" lang="en-US" altLang="zh-CN" sz="1600" dirty="0"/>
              <a:t>Bob</a:t>
            </a:r>
            <a:r>
              <a:rPr kumimoji="1" lang="zh-CN" altLang="en-US" sz="1600" dirty="0"/>
              <a:t>透露打开这扇门的方法。</a:t>
            </a:r>
            <a:endParaRPr kumimoji="1" lang="en-US" altLang="zh-CN" sz="16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8958171" y="3315500"/>
            <a:ext cx="539374" cy="491029"/>
            <a:chOff x="13439" y="1568"/>
            <a:chExt cx="995" cy="905"/>
          </a:xfrm>
        </p:grpSpPr>
        <p:sp>
          <p:nvSpPr>
            <p:cNvPr id="24" name="Google Shape;13;p2"/>
            <p:cNvSpPr/>
            <p:nvPr/>
          </p:nvSpPr>
          <p:spPr>
            <a:xfrm rot="12770">
              <a:off x="13439" y="1847"/>
              <a:ext cx="647" cy="626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4;p2"/>
            <p:cNvSpPr/>
            <p:nvPr/>
          </p:nvSpPr>
          <p:spPr>
            <a:xfrm rot="12770">
              <a:off x="14148" y="1568"/>
              <a:ext cx="286" cy="277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540885" y="467360"/>
            <a:ext cx="2844165" cy="533400"/>
            <a:chOff x="7680" y="818"/>
            <a:chExt cx="4479" cy="840"/>
          </a:xfrm>
        </p:grpSpPr>
        <p:sp>
          <p:nvSpPr>
            <p:cNvPr id="54" name="Rectangle: Rounded Corners 6"/>
            <p:cNvSpPr/>
            <p:nvPr/>
          </p:nvSpPr>
          <p:spPr>
            <a:xfrm>
              <a:off x="7680" y="818"/>
              <a:ext cx="4479" cy="840"/>
            </a:xfrm>
            <a:prstGeom prst="roundRect">
              <a:avLst>
                <a:gd name="adj" fmla="val 50000"/>
              </a:avLst>
            </a:prstGeom>
            <a:solidFill>
              <a:srgbClr val="FFC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: Rounded Corners 31"/>
            <p:cNvSpPr/>
            <p:nvPr/>
          </p:nvSpPr>
          <p:spPr>
            <a:xfrm>
              <a:off x="7680" y="818"/>
              <a:ext cx="1286" cy="840"/>
            </a:xfrm>
            <a:prstGeom prst="roundRect">
              <a:avLst>
                <a:gd name="adj" fmla="val 50000"/>
              </a:avLst>
            </a:prstGeom>
            <a:solidFill>
              <a:srgbClr val="456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6" name="Group 33"/>
            <p:cNvGrpSpPr/>
            <p:nvPr/>
          </p:nvGrpSpPr>
          <p:grpSpPr>
            <a:xfrm>
              <a:off x="8152" y="975"/>
              <a:ext cx="318" cy="527"/>
              <a:chOff x="3228975" y="1360488"/>
              <a:chExt cx="173038" cy="287338"/>
            </a:xfrm>
            <a:solidFill>
              <a:schemeClr val="bg1"/>
            </a:solidFill>
          </p:grpSpPr>
          <p:sp>
            <p:nvSpPr>
              <p:cNvPr id="57" name="Freeform 137"/>
              <p:cNvSpPr>
                <a:spLocks noEditPoints="1"/>
              </p:cNvSpPr>
              <p:nvPr/>
            </p:nvSpPr>
            <p:spPr bwMode="auto">
              <a:xfrm>
                <a:off x="3228975" y="1360488"/>
                <a:ext cx="173038" cy="287338"/>
              </a:xfrm>
              <a:custGeom>
                <a:avLst/>
                <a:gdLst>
                  <a:gd name="T0" fmla="*/ 84 w 542"/>
                  <a:gd name="T1" fmla="*/ 873 h 903"/>
                  <a:gd name="T2" fmla="*/ 67 w 542"/>
                  <a:gd name="T3" fmla="*/ 869 h 903"/>
                  <a:gd name="T4" fmla="*/ 52 w 542"/>
                  <a:gd name="T5" fmla="*/ 859 h 903"/>
                  <a:gd name="T6" fmla="*/ 40 w 542"/>
                  <a:gd name="T7" fmla="*/ 847 h 903"/>
                  <a:gd name="T8" fmla="*/ 33 w 542"/>
                  <a:gd name="T9" fmla="*/ 831 h 903"/>
                  <a:gd name="T10" fmla="*/ 31 w 542"/>
                  <a:gd name="T11" fmla="*/ 813 h 903"/>
                  <a:gd name="T12" fmla="*/ 512 w 542"/>
                  <a:gd name="T13" fmla="*/ 813 h 903"/>
                  <a:gd name="T14" fmla="*/ 509 w 542"/>
                  <a:gd name="T15" fmla="*/ 831 h 903"/>
                  <a:gd name="T16" fmla="*/ 502 w 542"/>
                  <a:gd name="T17" fmla="*/ 847 h 903"/>
                  <a:gd name="T18" fmla="*/ 490 w 542"/>
                  <a:gd name="T19" fmla="*/ 859 h 903"/>
                  <a:gd name="T20" fmla="*/ 475 w 542"/>
                  <a:gd name="T21" fmla="*/ 869 h 903"/>
                  <a:gd name="T22" fmla="*/ 458 w 542"/>
                  <a:gd name="T23" fmla="*/ 873 h 903"/>
                  <a:gd name="T24" fmla="*/ 452 w 542"/>
                  <a:gd name="T25" fmla="*/ 30 h 903"/>
                  <a:gd name="T26" fmla="*/ 469 w 542"/>
                  <a:gd name="T27" fmla="*/ 33 h 903"/>
                  <a:gd name="T28" fmla="*/ 486 w 542"/>
                  <a:gd name="T29" fmla="*/ 41 h 903"/>
                  <a:gd name="T30" fmla="*/ 498 w 542"/>
                  <a:gd name="T31" fmla="*/ 52 h 903"/>
                  <a:gd name="T32" fmla="*/ 507 w 542"/>
                  <a:gd name="T33" fmla="*/ 68 h 903"/>
                  <a:gd name="T34" fmla="*/ 511 w 542"/>
                  <a:gd name="T35" fmla="*/ 85 h 903"/>
                  <a:gd name="T36" fmla="*/ 31 w 542"/>
                  <a:gd name="T37" fmla="*/ 151 h 903"/>
                  <a:gd name="T38" fmla="*/ 32 w 542"/>
                  <a:gd name="T39" fmla="*/ 78 h 903"/>
                  <a:gd name="T40" fmla="*/ 37 w 542"/>
                  <a:gd name="T41" fmla="*/ 62 h 903"/>
                  <a:gd name="T42" fmla="*/ 48 w 542"/>
                  <a:gd name="T43" fmla="*/ 48 h 903"/>
                  <a:gd name="T44" fmla="*/ 62 w 542"/>
                  <a:gd name="T45" fmla="*/ 37 h 903"/>
                  <a:gd name="T46" fmla="*/ 78 w 542"/>
                  <a:gd name="T47" fmla="*/ 32 h 903"/>
                  <a:gd name="T48" fmla="*/ 31 w 542"/>
                  <a:gd name="T49" fmla="*/ 181 h 903"/>
                  <a:gd name="T50" fmla="*/ 31 w 542"/>
                  <a:gd name="T51" fmla="*/ 723 h 903"/>
                  <a:gd name="T52" fmla="*/ 91 w 542"/>
                  <a:gd name="T53" fmla="*/ 0 h 903"/>
                  <a:gd name="T54" fmla="*/ 64 w 542"/>
                  <a:gd name="T55" fmla="*/ 4 h 903"/>
                  <a:gd name="T56" fmla="*/ 40 w 542"/>
                  <a:gd name="T57" fmla="*/ 16 h 903"/>
                  <a:gd name="T58" fmla="*/ 21 w 542"/>
                  <a:gd name="T59" fmla="*/ 33 h 903"/>
                  <a:gd name="T60" fmla="*/ 7 w 542"/>
                  <a:gd name="T61" fmla="*/ 56 h 903"/>
                  <a:gd name="T62" fmla="*/ 1 w 542"/>
                  <a:gd name="T63" fmla="*/ 81 h 903"/>
                  <a:gd name="T64" fmla="*/ 1 w 542"/>
                  <a:gd name="T65" fmla="*/ 823 h 903"/>
                  <a:gd name="T66" fmla="*/ 7 w 542"/>
                  <a:gd name="T67" fmla="*/ 848 h 903"/>
                  <a:gd name="T68" fmla="*/ 21 w 542"/>
                  <a:gd name="T69" fmla="*/ 871 h 903"/>
                  <a:gd name="T70" fmla="*/ 40 w 542"/>
                  <a:gd name="T71" fmla="*/ 888 h 903"/>
                  <a:gd name="T72" fmla="*/ 64 w 542"/>
                  <a:gd name="T73" fmla="*/ 900 h 903"/>
                  <a:gd name="T74" fmla="*/ 91 w 542"/>
                  <a:gd name="T75" fmla="*/ 903 h 903"/>
                  <a:gd name="T76" fmla="*/ 469 w 542"/>
                  <a:gd name="T77" fmla="*/ 902 h 903"/>
                  <a:gd name="T78" fmla="*/ 495 w 542"/>
                  <a:gd name="T79" fmla="*/ 892 h 903"/>
                  <a:gd name="T80" fmla="*/ 516 w 542"/>
                  <a:gd name="T81" fmla="*/ 877 h 903"/>
                  <a:gd name="T82" fmla="*/ 532 w 542"/>
                  <a:gd name="T83" fmla="*/ 856 h 903"/>
                  <a:gd name="T84" fmla="*/ 540 w 542"/>
                  <a:gd name="T85" fmla="*/ 831 h 903"/>
                  <a:gd name="T86" fmla="*/ 542 w 542"/>
                  <a:gd name="T87" fmla="*/ 91 h 903"/>
                  <a:gd name="T88" fmla="*/ 538 w 542"/>
                  <a:gd name="T89" fmla="*/ 63 h 903"/>
                  <a:gd name="T90" fmla="*/ 526 w 542"/>
                  <a:gd name="T91" fmla="*/ 40 h 903"/>
                  <a:gd name="T92" fmla="*/ 509 w 542"/>
                  <a:gd name="T93" fmla="*/ 21 h 903"/>
                  <a:gd name="T94" fmla="*/ 487 w 542"/>
                  <a:gd name="T95" fmla="*/ 7 h 903"/>
                  <a:gd name="T96" fmla="*/ 461 w 542"/>
                  <a:gd name="T97" fmla="*/ 1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42" h="903">
                    <a:moveTo>
                      <a:pt x="452" y="873"/>
                    </a:moveTo>
                    <a:lnTo>
                      <a:pt x="91" y="873"/>
                    </a:lnTo>
                    <a:lnTo>
                      <a:pt x="84" y="873"/>
                    </a:lnTo>
                    <a:lnTo>
                      <a:pt x="78" y="872"/>
                    </a:lnTo>
                    <a:lnTo>
                      <a:pt x="73" y="871"/>
                    </a:lnTo>
                    <a:lnTo>
                      <a:pt x="67" y="869"/>
                    </a:lnTo>
                    <a:lnTo>
                      <a:pt x="62" y="867"/>
                    </a:lnTo>
                    <a:lnTo>
                      <a:pt x="57" y="863"/>
                    </a:lnTo>
                    <a:lnTo>
                      <a:pt x="52" y="859"/>
                    </a:lnTo>
                    <a:lnTo>
                      <a:pt x="48" y="856"/>
                    </a:lnTo>
                    <a:lnTo>
                      <a:pt x="44" y="852"/>
                    </a:lnTo>
                    <a:lnTo>
                      <a:pt x="40" y="847"/>
                    </a:lnTo>
                    <a:lnTo>
                      <a:pt x="37" y="842"/>
                    </a:lnTo>
                    <a:lnTo>
                      <a:pt x="35" y="837"/>
                    </a:lnTo>
                    <a:lnTo>
                      <a:pt x="33" y="831"/>
                    </a:lnTo>
                    <a:lnTo>
                      <a:pt x="32" y="826"/>
                    </a:lnTo>
                    <a:lnTo>
                      <a:pt x="31" y="819"/>
                    </a:lnTo>
                    <a:lnTo>
                      <a:pt x="31" y="813"/>
                    </a:lnTo>
                    <a:lnTo>
                      <a:pt x="31" y="753"/>
                    </a:lnTo>
                    <a:lnTo>
                      <a:pt x="512" y="753"/>
                    </a:lnTo>
                    <a:lnTo>
                      <a:pt x="512" y="813"/>
                    </a:lnTo>
                    <a:lnTo>
                      <a:pt x="511" y="819"/>
                    </a:lnTo>
                    <a:lnTo>
                      <a:pt x="511" y="825"/>
                    </a:lnTo>
                    <a:lnTo>
                      <a:pt x="509" y="831"/>
                    </a:lnTo>
                    <a:lnTo>
                      <a:pt x="507" y="837"/>
                    </a:lnTo>
                    <a:lnTo>
                      <a:pt x="505" y="842"/>
                    </a:lnTo>
                    <a:lnTo>
                      <a:pt x="502" y="847"/>
                    </a:lnTo>
                    <a:lnTo>
                      <a:pt x="498" y="852"/>
                    </a:lnTo>
                    <a:lnTo>
                      <a:pt x="494" y="856"/>
                    </a:lnTo>
                    <a:lnTo>
                      <a:pt x="490" y="859"/>
                    </a:lnTo>
                    <a:lnTo>
                      <a:pt x="486" y="863"/>
                    </a:lnTo>
                    <a:lnTo>
                      <a:pt x="480" y="867"/>
                    </a:lnTo>
                    <a:lnTo>
                      <a:pt x="475" y="869"/>
                    </a:lnTo>
                    <a:lnTo>
                      <a:pt x="469" y="871"/>
                    </a:lnTo>
                    <a:lnTo>
                      <a:pt x="464" y="872"/>
                    </a:lnTo>
                    <a:lnTo>
                      <a:pt x="458" y="873"/>
                    </a:lnTo>
                    <a:lnTo>
                      <a:pt x="452" y="873"/>
                    </a:lnTo>
                    <a:close/>
                    <a:moveTo>
                      <a:pt x="91" y="30"/>
                    </a:moveTo>
                    <a:lnTo>
                      <a:pt x="452" y="30"/>
                    </a:lnTo>
                    <a:lnTo>
                      <a:pt x="458" y="31"/>
                    </a:lnTo>
                    <a:lnTo>
                      <a:pt x="464" y="32"/>
                    </a:lnTo>
                    <a:lnTo>
                      <a:pt x="469" y="33"/>
                    </a:lnTo>
                    <a:lnTo>
                      <a:pt x="475" y="35"/>
                    </a:lnTo>
                    <a:lnTo>
                      <a:pt x="480" y="37"/>
                    </a:lnTo>
                    <a:lnTo>
                      <a:pt x="486" y="41"/>
                    </a:lnTo>
                    <a:lnTo>
                      <a:pt x="490" y="44"/>
                    </a:lnTo>
                    <a:lnTo>
                      <a:pt x="494" y="48"/>
                    </a:lnTo>
                    <a:lnTo>
                      <a:pt x="498" y="52"/>
                    </a:lnTo>
                    <a:lnTo>
                      <a:pt x="502" y="57"/>
                    </a:lnTo>
                    <a:lnTo>
                      <a:pt x="505" y="62"/>
                    </a:lnTo>
                    <a:lnTo>
                      <a:pt x="507" y="68"/>
                    </a:lnTo>
                    <a:lnTo>
                      <a:pt x="509" y="73"/>
                    </a:lnTo>
                    <a:lnTo>
                      <a:pt x="511" y="78"/>
                    </a:lnTo>
                    <a:lnTo>
                      <a:pt x="511" y="85"/>
                    </a:lnTo>
                    <a:lnTo>
                      <a:pt x="512" y="91"/>
                    </a:lnTo>
                    <a:lnTo>
                      <a:pt x="512" y="151"/>
                    </a:lnTo>
                    <a:lnTo>
                      <a:pt x="31" y="151"/>
                    </a:lnTo>
                    <a:lnTo>
                      <a:pt x="31" y="91"/>
                    </a:lnTo>
                    <a:lnTo>
                      <a:pt x="31" y="85"/>
                    </a:lnTo>
                    <a:lnTo>
                      <a:pt x="32" y="78"/>
                    </a:lnTo>
                    <a:lnTo>
                      <a:pt x="33" y="73"/>
                    </a:lnTo>
                    <a:lnTo>
                      <a:pt x="35" y="68"/>
                    </a:lnTo>
                    <a:lnTo>
                      <a:pt x="37" y="62"/>
                    </a:lnTo>
                    <a:lnTo>
                      <a:pt x="40" y="57"/>
                    </a:lnTo>
                    <a:lnTo>
                      <a:pt x="44" y="52"/>
                    </a:lnTo>
                    <a:lnTo>
                      <a:pt x="48" y="48"/>
                    </a:lnTo>
                    <a:lnTo>
                      <a:pt x="52" y="44"/>
                    </a:lnTo>
                    <a:lnTo>
                      <a:pt x="57" y="41"/>
                    </a:lnTo>
                    <a:lnTo>
                      <a:pt x="62" y="37"/>
                    </a:lnTo>
                    <a:lnTo>
                      <a:pt x="67" y="35"/>
                    </a:lnTo>
                    <a:lnTo>
                      <a:pt x="73" y="33"/>
                    </a:lnTo>
                    <a:lnTo>
                      <a:pt x="78" y="32"/>
                    </a:lnTo>
                    <a:lnTo>
                      <a:pt x="84" y="31"/>
                    </a:lnTo>
                    <a:lnTo>
                      <a:pt x="91" y="30"/>
                    </a:lnTo>
                    <a:close/>
                    <a:moveTo>
                      <a:pt x="31" y="181"/>
                    </a:moveTo>
                    <a:lnTo>
                      <a:pt x="512" y="181"/>
                    </a:lnTo>
                    <a:lnTo>
                      <a:pt x="512" y="723"/>
                    </a:lnTo>
                    <a:lnTo>
                      <a:pt x="31" y="723"/>
                    </a:lnTo>
                    <a:lnTo>
                      <a:pt x="31" y="181"/>
                    </a:lnTo>
                    <a:close/>
                    <a:moveTo>
                      <a:pt x="452" y="0"/>
                    </a:moveTo>
                    <a:lnTo>
                      <a:pt x="91" y="0"/>
                    </a:lnTo>
                    <a:lnTo>
                      <a:pt x="81" y="1"/>
                    </a:lnTo>
                    <a:lnTo>
                      <a:pt x="73" y="2"/>
                    </a:lnTo>
                    <a:lnTo>
                      <a:pt x="64" y="4"/>
                    </a:lnTo>
                    <a:lnTo>
                      <a:pt x="55" y="7"/>
                    </a:lnTo>
                    <a:lnTo>
                      <a:pt x="48" y="11"/>
                    </a:lnTo>
                    <a:lnTo>
                      <a:pt x="40" y="16"/>
                    </a:lnTo>
                    <a:lnTo>
                      <a:pt x="33" y="21"/>
                    </a:lnTo>
                    <a:lnTo>
                      <a:pt x="27" y="27"/>
                    </a:lnTo>
                    <a:lnTo>
                      <a:pt x="21" y="33"/>
                    </a:lnTo>
                    <a:lnTo>
                      <a:pt x="16" y="40"/>
                    </a:lnTo>
                    <a:lnTo>
                      <a:pt x="12" y="47"/>
                    </a:lnTo>
                    <a:lnTo>
                      <a:pt x="7" y="56"/>
                    </a:lnTo>
                    <a:lnTo>
                      <a:pt x="4" y="64"/>
                    </a:lnTo>
                    <a:lnTo>
                      <a:pt x="2" y="73"/>
                    </a:lnTo>
                    <a:lnTo>
                      <a:pt x="1" y="81"/>
                    </a:lnTo>
                    <a:lnTo>
                      <a:pt x="0" y="91"/>
                    </a:lnTo>
                    <a:lnTo>
                      <a:pt x="0" y="813"/>
                    </a:lnTo>
                    <a:lnTo>
                      <a:pt x="1" y="823"/>
                    </a:lnTo>
                    <a:lnTo>
                      <a:pt x="2" y="831"/>
                    </a:lnTo>
                    <a:lnTo>
                      <a:pt x="4" y="840"/>
                    </a:lnTo>
                    <a:lnTo>
                      <a:pt x="7" y="848"/>
                    </a:lnTo>
                    <a:lnTo>
                      <a:pt x="12" y="856"/>
                    </a:lnTo>
                    <a:lnTo>
                      <a:pt x="16" y="863"/>
                    </a:lnTo>
                    <a:lnTo>
                      <a:pt x="21" y="871"/>
                    </a:lnTo>
                    <a:lnTo>
                      <a:pt x="27" y="877"/>
                    </a:lnTo>
                    <a:lnTo>
                      <a:pt x="33" y="883"/>
                    </a:lnTo>
                    <a:lnTo>
                      <a:pt x="40" y="888"/>
                    </a:lnTo>
                    <a:lnTo>
                      <a:pt x="48" y="892"/>
                    </a:lnTo>
                    <a:lnTo>
                      <a:pt x="55" y="897"/>
                    </a:lnTo>
                    <a:lnTo>
                      <a:pt x="64" y="900"/>
                    </a:lnTo>
                    <a:lnTo>
                      <a:pt x="73" y="902"/>
                    </a:lnTo>
                    <a:lnTo>
                      <a:pt x="81" y="903"/>
                    </a:lnTo>
                    <a:lnTo>
                      <a:pt x="91" y="903"/>
                    </a:lnTo>
                    <a:lnTo>
                      <a:pt x="452" y="903"/>
                    </a:lnTo>
                    <a:lnTo>
                      <a:pt x="461" y="903"/>
                    </a:lnTo>
                    <a:lnTo>
                      <a:pt x="469" y="902"/>
                    </a:lnTo>
                    <a:lnTo>
                      <a:pt x="479" y="900"/>
                    </a:lnTo>
                    <a:lnTo>
                      <a:pt x="487" y="897"/>
                    </a:lnTo>
                    <a:lnTo>
                      <a:pt x="495" y="892"/>
                    </a:lnTo>
                    <a:lnTo>
                      <a:pt x="503" y="888"/>
                    </a:lnTo>
                    <a:lnTo>
                      <a:pt x="509" y="883"/>
                    </a:lnTo>
                    <a:lnTo>
                      <a:pt x="516" y="877"/>
                    </a:lnTo>
                    <a:lnTo>
                      <a:pt x="521" y="871"/>
                    </a:lnTo>
                    <a:lnTo>
                      <a:pt x="526" y="863"/>
                    </a:lnTo>
                    <a:lnTo>
                      <a:pt x="532" y="856"/>
                    </a:lnTo>
                    <a:lnTo>
                      <a:pt x="535" y="848"/>
                    </a:lnTo>
                    <a:lnTo>
                      <a:pt x="538" y="840"/>
                    </a:lnTo>
                    <a:lnTo>
                      <a:pt x="540" y="831"/>
                    </a:lnTo>
                    <a:lnTo>
                      <a:pt x="541" y="823"/>
                    </a:lnTo>
                    <a:lnTo>
                      <a:pt x="542" y="813"/>
                    </a:lnTo>
                    <a:lnTo>
                      <a:pt x="542" y="91"/>
                    </a:lnTo>
                    <a:lnTo>
                      <a:pt x="541" y="81"/>
                    </a:lnTo>
                    <a:lnTo>
                      <a:pt x="540" y="73"/>
                    </a:lnTo>
                    <a:lnTo>
                      <a:pt x="538" y="63"/>
                    </a:lnTo>
                    <a:lnTo>
                      <a:pt x="535" y="56"/>
                    </a:lnTo>
                    <a:lnTo>
                      <a:pt x="532" y="47"/>
                    </a:lnTo>
                    <a:lnTo>
                      <a:pt x="526" y="40"/>
                    </a:lnTo>
                    <a:lnTo>
                      <a:pt x="521" y="33"/>
                    </a:lnTo>
                    <a:lnTo>
                      <a:pt x="516" y="27"/>
                    </a:lnTo>
                    <a:lnTo>
                      <a:pt x="509" y="21"/>
                    </a:lnTo>
                    <a:lnTo>
                      <a:pt x="503" y="16"/>
                    </a:lnTo>
                    <a:lnTo>
                      <a:pt x="495" y="12"/>
                    </a:lnTo>
                    <a:lnTo>
                      <a:pt x="487" y="7"/>
                    </a:lnTo>
                    <a:lnTo>
                      <a:pt x="479" y="4"/>
                    </a:lnTo>
                    <a:lnTo>
                      <a:pt x="469" y="2"/>
                    </a:lnTo>
                    <a:lnTo>
                      <a:pt x="461" y="1"/>
                    </a:lnTo>
                    <a:lnTo>
                      <a:pt x="452" y="0"/>
                    </a:lnTo>
                    <a:lnTo>
                      <a:pt x="45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138"/>
              <p:cNvSpPr/>
              <p:nvPr/>
            </p:nvSpPr>
            <p:spPr bwMode="auto">
              <a:xfrm>
                <a:off x="3278188" y="1389063"/>
                <a:ext cx="76200" cy="9525"/>
              </a:xfrm>
              <a:custGeom>
                <a:avLst/>
                <a:gdLst>
                  <a:gd name="T0" fmla="*/ 15 w 240"/>
                  <a:gd name="T1" fmla="*/ 30 h 30"/>
                  <a:gd name="T2" fmla="*/ 225 w 240"/>
                  <a:gd name="T3" fmla="*/ 30 h 30"/>
                  <a:gd name="T4" fmla="*/ 228 w 240"/>
                  <a:gd name="T5" fmla="*/ 29 h 30"/>
                  <a:gd name="T6" fmla="*/ 232 w 240"/>
                  <a:gd name="T7" fmla="*/ 28 h 30"/>
                  <a:gd name="T8" fmla="*/ 234 w 240"/>
                  <a:gd name="T9" fmla="*/ 27 h 30"/>
                  <a:gd name="T10" fmla="*/ 236 w 240"/>
                  <a:gd name="T11" fmla="*/ 25 h 30"/>
                  <a:gd name="T12" fmla="*/ 238 w 240"/>
                  <a:gd name="T13" fmla="*/ 23 h 30"/>
                  <a:gd name="T14" fmla="*/ 239 w 240"/>
                  <a:gd name="T15" fmla="*/ 20 h 30"/>
                  <a:gd name="T16" fmla="*/ 240 w 240"/>
                  <a:gd name="T17" fmla="*/ 17 h 30"/>
                  <a:gd name="T18" fmla="*/ 240 w 240"/>
                  <a:gd name="T19" fmla="*/ 15 h 30"/>
                  <a:gd name="T20" fmla="*/ 240 w 240"/>
                  <a:gd name="T21" fmla="*/ 12 h 30"/>
                  <a:gd name="T22" fmla="*/ 239 w 240"/>
                  <a:gd name="T23" fmla="*/ 9 h 30"/>
                  <a:gd name="T24" fmla="*/ 238 w 240"/>
                  <a:gd name="T25" fmla="*/ 7 h 30"/>
                  <a:gd name="T26" fmla="*/ 236 w 240"/>
                  <a:gd name="T27" fmla="*/ 4 h 30"/>
                  <a:gd name="T28" fmla="*/ 234 w 240"/>
                  <a:gd name="T29" fmla="*/ 2 h 30"/>
                  <a:gd name="T30" fmla="*/ 232 w 240"/>
                  <a:gd name="T31" fmla="*/ 1 h 30"/>
                  <a:gd name="T32" fmla="*/ 228 w 240"/>
                  <a:gd name="T33" fmla="*/ 0 h 30"/>
                  <a:gd name="T34" fmla="*/ 225 w 240"/>
                  <a:gd name="T35" fmla="*/ 0 h 30"/>
                  <a:gd name="T36" fmla="*/ 15 w 240"/>
                  <a:gd name="T37" fmla="*/ 0 h 30"/>
                  <a:gd name="T38" fmla="*/ 12 w 240"/>
                  <a:gd name="T39" fmla="*/ 0 h 30"/>
                  <a:gd name="T40" fmla="*/ 9 w 240"/>
                  <a:gd name="T41" fmla="*/ 1 h 30"/>
                  <a:gd name="T42" fmla="*/ 6 w 240"/>
                  <a:gd name="T43" fmla="*/ 2 h 30"/>
                  <a:gd name="T44" fmla="*/ 4 w 240"/>
                  <a:gd name="T45" fmla="*/ 4 h 30"/>
                  <a:gd name="T46" fmla="*/ 2 w 240"/>
                  <a:gd name="T47" fmla="*/ 7 h 30"/>
                  <a:gd name="T48" fmla="*/ 1 w 240"/>
                  <a:gd name="T49" fmla="*/ 9 h 30"/>
                  <a:gd name="T50" fmla="*/ 0 w 240"/>
                  <a:gd name="T51" fmla="*/ 12 h 30"/>
                  <a:gd name="T52" fmla="*/ 0 w 240"/>
                  <a:gd name="T53" fmla="*/ 15 h 30"/>
                  <a:gd name="T54" fmla="*/ 0 w 240"/>
                  <a:gd name="T55" fmla="*/ 17 h 30"/>
                  <a:gd name="T56" fmla="*/ 1 w 240"/>
                  <a:gd name="T57" fmla="*/ 20 h 30"/>
                  <a:gd name="T58" fmla="*/ 2 w 240"/>
                  <a:gd name="T59" fmla="*/ 23 h 30"/>
                  <a:gd name="T60" fmla="*/ 4 w 240"/>
                  <a:gd name="T61" fmla="*/ 25 h 30"/>
                  <a:gd name="T62" fmla="*/ 6 w 240"/>
                  <a:gd name="T63" fmla="*/ 27 h 30"/>
                  <a:gd name="T64" fmla="*/ 9 w 240"/>
                  <a:gd name="T65" fmla="*/ 29 h 30"/>
                  <a:gd name="T66" fmla="*/ 12 w 240"/>
                  <a:gd name="T67" fmla="*/ 29 h 30"/>
                  <a:gd name="T68" fmla="*/ 15 w 240"/>
                  <a:gd name="T69" fmla="*/ 30 h 30"/>
                  <a:gd name="T70" fmla="*/ 15 w 240"/>
                  <a:gd name="T7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0" h="30">
                    <a:moveTo>
                      <a:pt x="15" y="30"/>
                    </a:moveTo>
                    <a:lnTo>
                      <a:pt x="225" y="30"/>
                    </a:lnTo>
                    <a:lnTo>
                      <a:pt x="228" y="29"/>
                    </a:lnTo>
                    <a:lnTo>
                      <a:pt x="232" y="28"/>
                    </a:lnTo>
                    <a:lnTo>
                      <a:pt x="234" y="27"/>
                    </a:lnTo>
                    <a:lnTo>
                      <a:pt x="236" y="25"/>
                    </a:lnTo>
                    <a:lnTo>
                      <a:pt x="238" y="23"/>
                    </a:lnTo>
                    <a:lnTo>
                      <a:pt x="239" y="20"/>
                    </a:lnTo>
                    <a:lnTo>
                      <a:pt x="240" y="17"/>
                    </a:lnTo>
                    <a:lnTo>
                      <a:pt x="240" y="15"/>
                    </a:lnTo>
                    <a:lnTo>
                      <a:pt x="240" y="12"/>
                    </a:lnTo>
                    <a:lnTo>
                      <a:pt x="239" y="9"/>
                    </a:lnTo>
                    <a:lnTo>
                      <a:pt x="238" y="7"/>
                    </a:lnTo>
                    <a:lnTo>
                      <a:pt x="236" y="4"/>
                    </a:lnTo>
                    <a:lnTo>
                      <a:pt x="234" y="2"/>
                    </a:lnTo>
                    <a:lnTo>
                      <a:pt x="232" y="1"/>
                    </a:lnTo>
                    <a:lnTo>
                      <a:pt x="228" y="0"/>
                    </a:lnTo>
                    <a:lnTo>
                      <a:pt x="225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4" y="25"/>
                    </a:lnTo>
                    <a:lnTo>
                      <a:pt x="6" y="27"/>
                    </a:lnTo>
                    <a:lnTo>
                      <a:pt x="9" y="29"/>
                    </a:lnTo>
                    <a:lnTo>
                      <a:pt x="12" y="29"/>
                    </a:lnTo>
                    <a:lnTo>
                      <a:pt x="15" y="30"/>
                    </a:lnTo>
                    <a:lnTo>
                      <a:pt x="1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 139"/>
              <p:cNvSpPr>
                <a:spLocks noEditPoints="1"/>
              </p:cNvSpPr>
              <p:nvPr/>
            </p:nvSpPr>
            <p:spPr bwMode="auto">
              <a:xfrm>
                <a:off x="3302000" y="1604963"/>
                <a:ext cx="28575" cy="28575"/>
              </a:xfrm>
              <a:custGeom>
                <a:avLst/>
                <a:gdLst>
                  <a:gd name="T0" fmla="*/ 42 w 90"/>
                  <a:gd name="T1" fmla="*/ 60 h 90"/>
                  <a:gd name="T2" fmla="*/ 36 w 90"/>
                  <a:gd name="T3" fmla="*/ 58 h 90"/>
                  <a:gd name="T4" fmla="*/ 32 w 90"/>
                  <a:gd name="T5" fmla="*/ 54 h 90"/>
                  <a:gd name="T6" fmla="*/ 30 w 90"/>
                  <a:gd name="T7" fmla="*/ 48 h 90"/>
                  <a:gd name="T8" fmla="*/ 30 w 90"/>
                  <a:gd name="T9" fmla="*/ 42 h 90"/>
                  <a:gd name="T10" fmla="*/ 32 w 90"/>
                  <a:gd name="T11" fmla="*/ 36 h 90"/>
                  <a:gd name="T12" fmla="*/ 36 w 90"/>
                  <a:gd name="T13" fmla="*/ 33 h 90"/>
                  <a:gd name="T14" fmla="*/ 42 w 90"/>
                  <a:gd name="T15" fmla="*/ 30 h 90"/>
                  <a:gd name="T16" fmla="*/ 48 w 90"/>
                  <a:gd name="T17" fmla="*/ 30 h 90"/>
                  <a:gd name="T18" fmla="*/ 54 w 90"/>
                  <a:gd name="T19" fmla="*/ 33 h 90"/>
                  <a:gd name="T20" fmla="*/ 58 w 90"/>
                  <a:gd name="T21" fmla="*/ 36 h 90"/>
                  <a:gd name="T22" fmla="*/ 60 w 90"/>
                  <a:gd name="T23" fmla="*/ 42 h 90"/>
                  <a:gd name="T24" fmla="*/ 60 w 90"/>
                  <a:gd name="T25" fmla="*/ 48 h 90"/>
                  <a:gd name="T26" fmla="*/ 58 w 90"/>
                  <a:gd name="T27" fmla="*/ 54 h 90"/>
                  <a:gd name="T28" fmla="*/ 54 w 90"/>
                  <a:gd name="T29" fmla="*/ 58 h 90"/>
                  <a:gd name="T30" fmla="*/ 48 w 90"/>
                  <a:gd name="T31" fmla="*/ 60 h 90"/>
                  <a:gd name="T32" fmla="*/ 45 w 90"/>
                  <a:gd name="T33" fmla="*/ 0 h 90"/>
                  <a:gd name="T34" fmla="*/ 28 w 90"/>
                  <a:gd name="T35" fmla="*/ 3 h 90"/>
                  <a:gd name="T36" fmla="*/ 13 w 90"/>
                  <a:gd name="T37" fmla="*/ 13 h 90"/>
                  <a:gd name="T38" fmla="*/ 3 w 90"/>
                  <a:gd name="T39" fmla="*/ 28 h 90"/>
                  <a:gd name="T40" fmla="*/ 0 w 90"/>
                  <a:gd name="T41" fmla="*/ 45 h 90"/>
                  <a:gd name="T42" fmla="*/ 3 w 90"/>
                  <a:gd name="T43" fmla="*/ 63 h 90"/>
                  <a:gd name="T44" fmla="*/ 13 w 90"/>
                  <a:gd name="T45" fmla="*/ 77 h 90"/>
                  <a:gd name="T46" fmla="*/ 28 w 90"/>
                  <a:gd name="T47" fmla="*/ 87 h 90"/>
                  <a:gd name="T48" fmla="*/ 45 w 90"/>
                  <a:gd name="T49" fmla="*/ 90 h 90"/>
                  <a:gd name="T50" fmla="*/ 62 w 90"/>
                  <a:gd name="T51" fmla="*/ 87 h 90"/>
                  <a:gd name="T52" fmla="*/ 77 w 90"/>
                  <a:gd name="T53" fmla="*/ 77 h 90"/>
                  <a:gd name="T54" fmla="*/ 87 w 90"/>
                  <a:gd name="T55" fmla="*/ 63 h 90"/>
                  <a:gd name="T56" fmla="*/ 90 w 90"/>
                  <a:gd name="T57" fmla="*/ 45 h 90"/>
                  <a:gd name="T58" fmla="*/ 87 w 90"/>
                  <a:gd name="T59" fmla="*/ 28 h 90"/>
                  <a:gd name="T60" fmla="*/ 77 w 90"/>
                  <a:gd name="T61" fmla="*/ 13 h 90"/>
                  <a:gd name="T62" fmla="*/ 62 w 90"/>
                  <a:gd name="T63" fmla="*/ 3 h 90"/>
                  <a:gd name="T64" fmla="*/ 45 w 90"/>
                  <a:gd name="T65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0" h="90">
                    <a:moveTo>
                      <a:pt x="45" y="60"/>
                    </a:moveTo>
                    <a:lnTo>
                      <a:pt x="42" y="60"/>
                    </a:lnTo>
                    <a:lnTo>
                      <a:pt x="40" y="59"/>
                    </a:lnTo>
                    <a:lnTo>
                      <a:pt x="36" y="58"/>
                    </a:lnTo>
                    <a:lnTo>
                      <a:pt x="34" y="56"/>
                    </a:lnTo>
                    <a:lnTo>
                      <a:pt x="32" y="54"/>
                    </a:lnTo>
                    <a:lnTo>
                      <a:pt x="31" y="51"/>
                    </a:lnTo>
                    <a:lnTo>
                      <a:pt x="30" y="48"/>
                    </a:lnTo>
                    <a:lnTo>
                      <a:pt x="30" y="45"/>
                    </a:lnTo>
                    <a:lnTo>
                      <a:pt x="30" y="42"/>
                    </a:lnTo>
                    <a:lnTo>
                      <a:pt x="31" y="40"/>
                    </a:lnTo>
                    <a:lnTo>
                      <a:pt x="32" y="36"/>
                    </a:lnTo>
                    <a:lnTo>
                      <a:pt x="34" y="34"/>
                    </a:lnTo>
                    <a:lnTo>
                      <a:pt x="36" y="33"/>
                    </a:lnTo>
                    <a:lnTo>
                      <a:pt x="40" y="31"/>
                    </a:lnTo>
                    <a:lnTo>
                      <a:pt x="42" y="30"/>
                    </a:lnTo>
                    <a:lnTo>
                      <a:pt x="45" y="30"/>
                    </a:lnTo>
                    <a:lnTo>
                      <a:pt x="48" y="30"/>
                    </a:lnTo>
                    <a:lnTo>
                      <a:pt x="51" y="31"/>
                    </a:lnTo>
                    <a:lnTo>
                      <a:pt x="54" y="33"/>
                    </a:lnTo>
                    <a:lnTo>
                      <a:pt x="56" y="34"/>
                    </a:lnTo>
                    <a:lnTo>
                      <a:pt x="58" y="36"/>
                    </a:lnTo>
                    <a:lnTo>
                      <a:pt x="59" y="40"/>
                    </a:lnTo>
                    <a:lnTo>
                      <a:pt x="60" y="42"/>
                    </a:lnTo>
                    <a:lnTo>
                      <a:pt x="60" y="45"/>
                    </a:lnTo>
                    <a:lnTo>
                      <a:pt x="60" y="48"/>
                    </a:lnTo>
                    <a:lnTo>
                      <a:pt x="59" y="51"/>
                    </a:lnTo>
                    <a:lnTo>
                      <a:pt x="58" y="54"/>
                    </a:lnTo>
                    <a:lnTo>
                      <a:pt x="56" y="56"/>
                    </a:lnTo>
                    <a:lnTo>
                      <a:pt x="54" y="58"/>
                    </a:lnTo>
                    <a:lnTo>
                      <a:pt x="51" y="59"/>
                    </a:lnTo>
                    <a:lnTo>
                      <a:pt x="48" y="60"/>
                    </a:lnTo>
                    <a:lnTo>
                      <a:pt x="45" y="60"/>
                    </a:lnTo>
                    <a:close/>
                    <a:moveTo>
                      <a:pt x="45" y="0"/>
                    </a:moveTo>
                    <a:lnTo>
                      <a:pt x="36" y="1"/>
                    </a:lnTo>
                    <a:lnTo>
                      <a:pt x="28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20"/>
                    </a:lnTo>
                    <a:lnTo>
                      <a:pt x="3" y="28"/>
                    </a:lnTo>
                    <a:lnTo>
                      <a:pt x="1" y="36"/>
                    </a:lnTo>
                    <a:lnTo>
                      <a:pt x="0" y="45"/>
                    </a:lnTo>
                    <a:lnTo>
                      <a:pt x="1" y="55"/>
                    </a:lnTo>
                    <a:lnTo>
                      <a:pt x="3" y="63"/>
                    </a:lnTo>
                    <a:lnTo>
                      <a:pt x="8" y="71"/>
                    </a:lnTo>
                    <a:lnTo>
                      <a:pt x="13" y="77"/>
                    </a:lnTo>
                    <a:lnTo>
                      <a:pt x="20" y="82"/>
                    </a:lnTo>
                    <a:lnTo>
                      <a:pt x="28" y="87"/>
                    </a:lnTo>
                    <a:lnTo>
                      <a:pt x="36" y="89"/>
                    </a:lnTo>
                    <a:lnTo>
                      <a:pt x="45" y="90"/>
                    </a:lnTo>
                    <a:lnTo>
                      <a:pt x="55" y="89"/>
                    </a:lnTo>
                    <a:lnTo>
                      <a:pt x="62" y="87"/>
                    </a:lnTo>
                    <a:lnTo>
                      <a:pt x="71" y="82"/>
                    </a:lnTo>
                    <a:lnTo>
                      <a:pt x="77" y="77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5"/>
                    </a:lnTo>
                    <a:lnTo>
                      <a:pt x="90" y="45"/>
                    </a:lnTo>
                    <a:lnTo>
                      <a:pt x="89" y="36"/>
                    </a:lnTo>
                    <a:lnTo>
                      <a:pt x="87" y="28"/>
                    </a:lnTo>
                    <a:lnTo>
                      <a:pt x="83" y="20"/>
                    </a:lnTo>
                    <a:lnTo>
                      <a:pt x="77" y="13"/>
                    </a:lnTo>
                    <a:lnTo>
                      <a:pt x="71" y="7"/>
                    </a:lnTo>
                    <a:lnTo>
                      <a:pt x="62" y="3"/>
                    </a:lnTo>
                    <a:lnTo>
                      <a:pt x="55" y="1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9139" y="975"/>
              <a:ext cx="2868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latin typeface="PingFang SC Semibold" panose="020B0400000000000000" charset="-122"/>
                  <a:ea typeface="PingFang SC Semibold" panose="020B0400000000000000" charset="-122"/>
                  <a:sym typeface="+mn-ea"/>
                </a:rPr>
                <a:t>什么是零知识证明</a:t>
              </a:r>
              <a:endParaRPr lang="zh-CN" altLang="en-US" sz="1600" b="1" dirty="0">
                <a:latin typeface="PingFang SC Semibold" panose="020B0400000000000000" charset="-122"/>
                <a:ea typeface="PingFang SC Semibold" panose="020B0400000000000000" charset="-122"/>
                <a:sym typeface="+mn-ea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1449317" y="3807180"/>
            <a:ext cx="598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如何构建零知识证明系统？</a:t>
            </a:r>
            <a:endParaRPr kumimoji="1" lang="zh-CN" altLang="en-US" dirty="0"/>
          </a:p>
        </p:txBody>
      </p:sp>
      <p:sp>
        <p:nvSpPr>
          <p:cNvPr id="27" name="笑脸 26"/>
          <p:cNvSpPr/>
          <p:nvPr/>
        </p:nvSpPr>
        <p:spPr>
          <a:xfrm>
            <a:off x="1614267" y="4224442"/>
            <a:ext cx="430306" cy="443678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笑脸 27"/>
          <p:cNvSpPr/>
          <p:nvPr/>
        </p:nvSpPr>
        <p:spPr>
          <a:xfrm>
            <a:off x="1601717" y="4955559"/>
            <a:ext cx="430306" cy="44367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045913" y="4298788"/>
            <a:ext cx="1832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Alice </a:t>
            </a:r>
            <a:endParaRPr kumimoji="1"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2044573" y="5029905"/>
            <a:ext cx="1718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Bob</a:t>
            </a:r>
            <a:endParaRPr kumimoji="1" lang="zh-CN" altLang="en-US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8107" y="1974308"/>
            <a:ext cx="4405857" cy="3665743"/>
          </a:xfrm>
          <a:prstGeom prst="rect">
            <a:avLst/>
          </a:prstGeom>
        </p:spPr>
      </p:pic>
      <p:sp>
        <p:nvSpPr>
          <p:cNvPr id="32" name="笑脸 31"/>
          <p:cNvSpPr/>
          <p:nvPr/>
        </p:nvSpPr>
        <p:spPr>
          <a:xfrm>
            <a:off x="9042364" y="1530630"/>
            <a:ext cx="430306" cy="443678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笑脸 32"/>
          <p:cNvSpPr/>
          <p:nvPr/>
        </p:nvSpPr>
        <p:spPr>
          <a:xfrm>
            <a:off x="9577331" y="1530630"/>
            <a:ext cx="430306" cy="44367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984" y="572029"/>
            <a:ext cx="7628844" cy="535531"/>
          </a:xfrm>
        </p:spPr>
        <p:txBody>
          <a:bodyPr/>
          <a:lstStyle/>
          <a:p>
            <a:r>
              <a:rPr kumimoji="1" lang="en-US" altLang="zh-CN" dirty="0"/>
              <a:t>Groth16 –</a:t>
            </a:r>
            <a:r>
              <a:rPr kumimoji="1" lang="zh-CN" altLang="en-US" dirty="0"/>
              <a:t> 不具有零知识性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33601"/>
            <a:ext cx="12192000" cy="399079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984" y="572029"/>
            <a:ext cx="7628844" cy="535531"/>
          </a:xfrm>
        </p:spPr>
        <p:txBody>
          <a:bodyPr/>
          <a:lstStyle/>
          <a:p>
            <a:r>
              <a:rPr kumimoji="1" lang="en-US" altLang="zh-CN" dirty="0"/>
              <a:t>Groth16 – </a:t>
            </a:r>
            <a:r>
              <a:rPr kumimoji="1" lang="zh-CN" altLang="en-US" dirty="0"/>
              <a:t>添加零知识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33601"/>
            <a:ext cx="12192000" cy="39907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4379457" y="2291576"/>
                <a:ext cx="6726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kumimoji="1"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zh-CN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kumimoji="1" lang="zh-CN" altLang="en-US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457" y="2291576"/>
                <a:ext cx="672685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74" t="-179" r="-4425" b="-15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4476101" y="2894616"/>
                <a:ext cx="6886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kumimoji="1" lang="en-US" altLang="zh-CN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zh-CN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kumimoji="1" lang="zh-CN" altLang="en-US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6101" y="2894616"/>
                <a:ext cx="688650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90" t="-103" r="-3922" b="-15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7582829" y="3573966"/>
                <a:ext cx="25800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kumimoji="1"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kumimoji="1" lang="en-US" altLang="zh-CN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2829" y="3573966"/>
                <a:ext cx="2580001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11" t="-67" r="11" b="-15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797984" y="5687122"/>
            <a:ext cx="69298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r, s</a:t>
            </a:r>
            <a:r>
              <a:rPr kumimoji="1" lang="zh-CN" altLang="en-US" dirty="0"/>
              <a:t>由证明方选择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𝛿</a:t>
            </a:r>
            <a:r>
              <a:rPr kumimoji="1" lang="zh-CN" altLang="en-US" dirty="0"/>
              <a:t>为可信设置生成</a:t>
            </a:r>
            <a:endParaRPr kumimoji="1" lang="en-US" altLang="zh-CN" dirty="0"/>
          </a:p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7984" y="572029"/>
            <a:ext cx="7628844" cy="535531"/>
          </a:xfrm>
        </p:spPr>
        <p:txBody>
          <a:bodyPr/>
          <a:lstStyle/>
          <a:p>
            <a:r>
              <a:rPr kumimoji="1" lang="en-US" altLang="zh-CN" dirty="0"/>
              <a:t>Bottleneck of Groth16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25551" y="1382751"/>
            <a:ext cx="8341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/>
              <a:t>电路不同，</a:t>
            </a:r>
            <a:r>
              <a:rPr kumimoji="1" lang="en-US" altLang="zh-CN" dirty="0"/>
              <a:t>setup</a:t>
            </a:r>
            <a:r>
              <a:rPr kumimoji="1" lang="zh-CN" altLang="en-US" dirty="0"/>
              <a:t>就得重新执行一次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r>
              <a:rPr kumimoji="1" lang="en-US" altLang="zh-CN" dirty="0"/>
              <a:t>--</a:t>
            </a:r>
            <a:r>
              <a:rPr kumimoji="1" lang="zh-CN" altLang="en-US" dirty="0"/>
              <a:t> 很明显，每个电路生成的</a:t>
            </a:r>
            <a:r>
              <a:rPr kumimoji="1" lang="en-US" altLang="zh-CN" dirty="0"/>
              <a:t>L</a:t>
            </a:r>
            <a:r>
              <a:rPr kumimoji="1" lang="zh-CN" altLang="en-US" dirty="0"/>
              <a:t>，</a:t>
            </a:r>
            <a:r>
              <a:rPr kumimoji="1" lang="en-US" altLang="zh-CN" dirty="0"/>
              <a:t>R</a:t>
            </a:r>
            <a:r>
              <a:rPr kumimoji="1" lang="zh-CN" altLang="en-US" dirty="0"/>
              <a:t>，</a:t>
            </a:r>
            <a:r>
              <a:rPr kumimoji="1" lang="en-US" altLang="zh-CN" dirty="0"/>
              <a:t>O</a:t>
            </a:r>
            <a:r>
              <a:rPr kumimoji="1" lang="zh-CN" altLang="en-US" dirty="0"/>
              <a:t>的多项式是不一样的</a:t>
            </a:r>
            <a:endParaRPr kumimoji="1" lang="en-US" altLang="zh-CN" dirty="0"/>
          </a:p>
          <a:p>
            <a:pPr marL="342900" indent="-342900">
              <a:buAutoNum type="arabicPeriod"/>
            </a:pP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setup</a:t>
            </a:r>
            <a:r>
              <a:rPr kumimoji="1" lang="zh-CN" altLang="en-US" dirty="0"/>
              <a:t>需要可信第三方或安全多方计算来进行设置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FFT</a:t>
            </a:r>
            <a:r>
              <a:rPr kumimoji="1" lang="zh-CN" altLang="en-US" dirty="0"/>
              <a:t>和</a:t>
            </a:r>
            <a:r>
              <a:rPr kumimoji="1" lang="en-US" altLang="zh-CN" dirty="0"/>
              <a:t>MSM</a:t>
            </a:r>
            <a:r>
              <a:rPr kumimoji="1" lang="zh-CN" altLang="en-US" dirty="0"/>
              <a:t>次数比较多，</a:t>
            </a:r>
            <a:r>
              <a:rPr kumimoji="1" lang="zh-CN" altLang="en-US"/>
              <a:t>证明时间略长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ZK</a:t>
            </a:r>
            <a:r>
              <a:rPr lang="zh-CN" altLang="en-US" dirty="0"/>
              <a:t>的应用</a:t>
            </a:r>
            <a:endParaRPr lang="zh-CN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10;p2"/>
          <p:cNvGrpSpPr/>
          <p:nvPr/>
        </p:nvGrpSpPr>
        <p:grpSpPr>
          <a:xfrm>
            <a:off x="10763251" y="-391967"/>
            <a:ext cx="2704770" cy="7496561"/>
            <a:chOff x="2839200" y="245975"/>
            <a:chExt cx="1960600" cy="5218337"/>
          </a:xfrm>
          <a:solidFill>
            <a:srgbClr val="306EF3"/>
          </a:solidFill>
        </p:grpSpPr>
        <p:sp>
          <p:nvSpPr>
            <p:cNvPr id="22" name="Google Shape;11;p2"/>
            <p:cNvSpPr/>
            <p:nvPr/>
          </p:nvSpPr>
          <p:spPr>
            <a:xfrm>
              <a:off x="2849950" y="245975"/>
              <a:ext cx="1924200" cy="5210475"/>
            </a:xfrm>
            <a:custGeom>
              <a:avLst/>
              <a:gdLst/>
              <a:ahLst/>
              <a:cxnLst/>
              <a:rect l="l" t="t" r="r" b="b"/>
              <a:pathLst>
                <a:path w="76968" h="208419" extrusionOk="0">
                  <a:moveTo>
                    <a:pt x="18225" y="828"/>
                  </a:moveTo>
                  <a:lnTo>
                    <a:pt x="18598" y="1969"/>
                  </a:lnTo>
                  <a:lnTo>
                    <a:pt x="18598" y="1969"/>
                  </a:lnTo>
                  <a:cubicBezTo>
                    <a:pt x="19035" y="1899"/>
                    <a:pt x="19479" y="1849"/>
                    <a:pt x="19930" y="1821"/>
                  </a:cubicBezTo>
                  <a:lnTo>
                    <a:pt x="18225" y="828"/>
                  </a:lnTo>
                  <a:close/>
                  <a:moveTo>
                    <a:pt x="65447" y="0"/>
                  </a:moveTo>
                  <a:lnTo>
                    <a:pt x="65447" y="0"/>
                  </a:lnTo>
                  <a:cubicBezTo>
                    <a:pt x="50759" y="1729"/>
                    <a:pt x="35981" y="2607"/>
                    <a:pt x="21184" y="2607"/>
                  </a:cubicBezTo>
                  <a:cubicBezTo>
                    <a:pt x="20391" y="2607"/>
                    <a:pt x="19598" y="2604"/>
                    <a:pt x="18804" y="2599"/>
                  </a:cubicBezTo>
                  <a:lnTo>
                    <a:pt x="18598" y="1969"/>
                  </a:lnTo>
                  <a:lnTo>
                    <a:pt x="18598" y="1969"/>
                  </a:lnTo>
                  <a:cubicBezTo>
                    <a:pt x="11297" y="3133"/>
                    <a:pt x="5789" y="9941"/>
                    <a:pt x="3212" y="17000"/>
                  </a:cubicBezTo>
                  <a:cubicBezTo>
                    <a:pt x="100" y="25607"/>
                    <a:pt x="1" y="34992"/>
                    <a:pt x="2914" y="43648"/>
                  </a:cubicBezTo>
                  <a:cubicBezTo>
                    <a:pt x="6556" y="54374"/>
                    <a:pt x="14467" y="62981"/>
                    <a:pt x="21187" y="72085"/>
                  </a:cubicBezTo>
                  <a:cubicBezTo>
                    <a:pt x="27908" y="81189"/>
                    <a:pt x="33767" y="92063"/>
                    <a:pt x="32228" y="103286"/>
                  </a:cubicBezTo>
                  <a:cubicBezTo>
                    <a:pt x="30937" y="112787"/>
                    <a:pt x="24581" y="120699"/>
                    <a:pt x="18903" y="128428"/>
                  </a:cubicBezTo>
                  <a:cubicBezTo>
                    <a:pt x="13209" y="136142"/>
                    <a:pt x="7731" y="145030"/>
                    <a:pt x="8575" y="154597"/>
                  </a:cubicBezTo>
                  <a:cubicBezTo>
                    <a:pt x="9369" y="163353"/>
                    <a:pt x="15361" y="170819"/>
                    <a:pt x="17182" y="179426"/>
                  </a:cubicBezTo>
                  <a:cubicBezTo>
                    <a:pt x="18854" y="187354"/>
                    <a:pt x="16867" y="195564"/>
                    <a:pt x="14616" y="203360"/>
                  </a:cubicBezTo>
                  <a:cubicBezTo>
                    <a:pt x="14451" y="203972"/>
                    <a:pt x="14269" y="204684"/>
                    <a:pt x="14600" y="205230"/>
                  </a:cubicBezTo>
                  <a:cubicBezTo>
                    <a:pt x="14947" y="205777"/>
                    <a:pt x="15576" y="205942"/>
                    <a:pt x="16172" y="206075"/>
                  </a:cubicBezTo>
                  <a:cubicBezTo>
                    <a:pt x="22980" y="207637"/>
                    <a:pt x="29923" y="208419"/>
                    <a:pt x="36864" y="208419"/>
                  </a:cubicBezTo>
                  <a:cubicBezTo>
                    <a:pt x="43897" y="208419"/>
                    <a:pt x="50928" y="207616"/>
                    <a:pt x="57817" y="206008"/>
                  </a:cubicBezTo>
                  <a:cubicBezTo>
                    <a:pt x="55930" y="199586"/>
                    <a:pt x="57900" y="192667"/>
                    <a:pt x="60945" y="186725"/>
                  </a:cubicBezTo>
                  <a:cubicBezTo>
                    <a:pt x="63991" y="180799"/>
                    <a:pt x="68112" y="175437"/>
                    <a:pt x="70959" y="169412"/>
                  </a:cubicBezTo>
                  <a:cubicBezTo>
                    <a:pt x="76752" y="157180"/>
                    <a:pt x="76968" y="142879"/>
                    <a:pt x="74104" y="129653"/>
                  </a:cubicBezTo>
                  <a:cubicBezTo>
                    <a:pt x="71241" y="116428"/>
                    <a:pt x="65514" y="104014"/>
                    <a:pt x="59754" y="91782"/>
                  </a:cubicBezTo>
                  <a:cubicBezTo>
                    <a:pt x="55947" y="83688"/>
                    <a:pt x="52040" y="75395"/>
                    <a:pt x="51378" y="66490"/>
                  </a:cubicBezTo>
                  <a:cubicBezTo>
                    <a:pt x="49723" y="43615"/>
                    <a:pt x="69685" y="22528"/>
                    <a:pt x="65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 panose="020B0604020202090204"/>
                <a:buNone/>
              </a:pPr>
              <a:endParaRPr sz="1400" kern="0">
                <a:solidFill>
                  <a:srgbClr val="000000"/>
                </a:solidFill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3" name="Google Shape;12;p2"/>
            <p:cNvSpPr/>
            <p:nvPr/>
          </p:nvSpPr>
          <p:spPr>
            <a:xfrm>
              <a:off x="2839200" y="328150"/>
              <a:ext cx="1960600" cy="5136162"/>
            </a:xfrm>
            <a:custGeom>
              <a:avLst/>
              <a:gdLst/>
              <a:ahLst/>
              <a:cxnLst/>
              <a:rect l="l" t="t" r="r" b="b"/>
              <a:pathLst>
                <a:path w="78424" h="209042" extrusionOk="0">
                  <a:moveTo>
                    <a:pt x="65642" y="658"/>
                  </a:moveTo>
                  <a:cubicBezTo>
                    <a:pt x="67840" y="13294"/>
                    <a:pt x="62536" y="25536"/>
                    <a:pt x="58065" y="37060"/>
                  </a:cubicBezTo>
                  <a:cubicBezTo>
                    <a:pt x="55748" y="43036"/>
                    <a:pt x="53497" y="49061"/>
                    <a:pt x="52288" y="55367"/>
                  </a:cubicBezTo>
                  <a:cubicBezTo>
                    <a:pt x="51047" y="61888"/>
                    <a:pt x="51179" y="68410"/>
                    <a:pt x="52901" y="74816"/>
                  </a:cubicBezTo>
                  <a:cubicBezTo>
                    <a:pt x="54870" y="82115"/>
                    <a:pt x="58346" y="88902"/>
                    <a:pt x="61541" y="95721"/>
                  </a:cubicBezTo>
                  <a:cubicBezTo>
                    <a:pt x="64851" y="102805"/>
                    <a:pt x="68062" y="109972"/>
                    <a:pt x="70628" y="117371"/>
                  </a:cubicBezTo>
                  <a:cubicBezTo>
                    <a:pt x="75511" y="131457"/>
                    <a:pt x="78027" y="146950"/>
                    <a:pt x="74054" y="161598"/>
                  </a:cubicBezTo>
                  <a:cubicBezTo>
                    <a:pt x="73077" y="165157"/>
                    <a:pt x="71704" y="168617"/>
                    <a:pt x="69949" y="171877"/>
                  </a:cubicBezTo>
                  <a:cubicBezTo>
                    <a:pt x="68178" y="175204"/>
                    <a:pt x="66093" y="178349"/>
                    <a:pt x="64139" y="181577"/>
                  </a:cubicBezTo>
                  <a:cubicBezTo>
                    <a:pt x="60465" y="187569"/>
                    <a:pt x="57055" y="194223"/>
                    <a:pt x="57204" y="201439"/>
                  </a:cubicBezTo>
                  <a:cubicBezTo>
                    <a:pt x="57235" y="203000"/>
                    <a:pt x="57454" y="204561"/>
                    <a:pt x="57846" y="206081"/>
                  </a:cubicBezTo>
                  <a:lnTo>
                    <a:pt x="57846" y="206081"/>
                  </a:lnTo>
                  <a:cubicBezTo>
                    <a:pt x="51059" y="207635"/>
                    <a:pt x="44131" y="208418"/>
                    <a:pt x="37194" y="208418"/>
                  </a:cubicBezTo>
                  <a:cubicBezTo>
                    <a:pt x="34489" y="208418"/>
                    <a:pt x="31782" y="208299"/>
                    <a:pt x="29082" y="208060"/>
                  </a:cubicBezTo>
                  <a:cubicBezTo>
                    <a:pt x="26600" y="207829"/>
                    <a:pt x="24117" y="207514"/>
                    <a:pt x="21651" y="207084"/>
                  </a:cubicBezTo>
                  <a:cubicBezTo>
                    <a:pt x="20492" y="206885"/>
                    <a:pt x="19350" y="206670"/>
                    <a:pt x="18208" y="206422"/>
                  </a:cubicBezTo>
                  <a:cubicBezTo>
                    <a:pt x="17695" y="206322"/>
                    <a:pt x="17198" y="206223"/>
                    <a:pt x="16685" y="206091"/>
                  </a:cubicBezTo>
                  <a:cubicBezTo>
                    <a:pt x="15725" y="205842"/>
                    <a:pt x="15063" y="205511"/>
                    <a:pt x="15212" y="204353"/>
                  </a:cubicBezTo>
                  <a:cubicBezTo>
                    <a:pt x="15344" y="203260"/>
                    <a:pt x="15808" y="202151"/>
                    <a:pt x="16089" y="201092"/>
                  </a:cubicBezTo>
                  <a:cubicBezTo>
                    <a:pt x="16437" y="199817"/>
                    <a:pt x="16768" y="198543"/>
                    <a:pt x="17066" y="197252"/>
                  </a:cubicBezTo>
                  <a:cubicBezTo>
                    <a:pt x="17612" y="195001"/>
                    <a:pt x="18009" y="192700"/>
                    <a:pt x="18291" y="190399"/>
                  </a:cubicBezTo>
                  <a:cubicBezTo>
                    <a:pt x="18804" y="185847"/>
                    <a:pt x="18555" y="181279"/>
                    <a:pt x="17182" y="176876"/>
                  </a:cubicBezTo>
                  <a:cubicBezTo>
                    <a:pt x="15940" y="172904"/>
                    <a:pt x="14020" y="169179"/>
                    <a:pt x="12365" y="165356"/>
                  </a:cubicBezTo>
                  <a:cubicBezTo>
                    <a:pt x="10644" y="161367"/>
                    <a:pt x="9220" y="157196"/>
                    <a:pt x="9237" y="152793"/>
                  </a:cubicBezTo>
                  <a:cubicBezTo>
                    <a:pt x="9270" y="148257"/>
                    <a:pt x="10693" y="143871"/>
                    <a:pt x="12679" y="139832"/>
                  </a:cubicBezTo>
                  <a:cubicBezTo>
                    <a:pt x="16553" y="132003"/>
                    <a:pt x="22578" y="125548"/>
                    <a:pt x="27195" y="118166"/>
                  </a:cubicBezTo>
                  <a:cubicBezTo>
                    <a:pt x="29364" y="114690"/>
                    <a:pt x="31234" y="110982"/>
                    <a:pt x="32293" y="107010"/>
                  </a:cubicBezTo>
                  <a:cubicBezTo>
                    <a:pt x="33320" y="103037"/>
                    <a:pt x="33485" y="98899"/>
                    <a:pt x="32773" y="94844"/>
                  </a:cubicBezTo>
                  <a:cubicBezTo>
                    <a:pt x="29728" y="77166"/>
                    <a:pt x="14417" y="65596"/>
                    <a:pt x="6439" y="50352"/>
                  </a:cubicBezTo>
                  <a:cubicBezTo>
                    <a:pt x="2136" y="42109"/>
                    <a:pt x="497" y="32757"/>
                    <a:pt x="2252" y="23587"/>
                  </a:cubicBezTo>
                  <a:cubicBezTo>
                    <a:pt x="3692" y="15907"/>
                    <a:pt x="7598" y="7581"/>
                    <a:pt x="14930" y="3939"/>
                  </a:cubicBezTo>
                  <a:cubicBezTo>
                    <a:pt x="16157" y="3314"/>
                    <a:pt x="17470" y="2881"/>
                    <a:pt x="18820" y="2640"/>
                  </a:cubicBezTo>
                  <a:lnTo>
                    <a:pt x="18820" y="2640"/>
                  </a:lnTo>
                  <a:lnTo>
                    <a:pt x="18936" y="2996"/>
                  </a:lnTo>
                  <a:cubicBezTo>
                    <a:pt x="18969" y="3128"/>
                    <a:pt x="19085" y="3228"/>
                    <a:pt x="19234" y="3228"/>
                  </a:cubicBezTo>
                  <a:cubicBezTo>
                    <a:pt x="19907" y="3231"/>
                    <a:pt x="20579" y="3233"/>
                    <a:pt x="21252" y="3233"/>
                  </a:cubicBezTo>
                  <a:cubicBezTo>
                    <a:pt x="36085" y="3233"/>
                    <a:pt x="50901" y="2365"/>
                    <a:pt x="65642" y="658"/>
                  </a:cubicBezTo>
                  <a:close/>
                  <a:moveTo>
                    <a:pt x="65894" y="0"/>
                  </a:moveTo>
                  <a:cubicBezTo>
                    <a:pt x="51081" y="1741"/>
                    <a:pt x="36192" y="2604"/>
                    <a:pt x="21285" y="2604"/>
                  </a:cubicBezTo>
                  <a:cubicBezTo>
                    <a:pt x="20675" y="2604"/>
                    <a:pt x="20066" y="2603"/>
                    <a:pt x="19457" y="2600"/>
                  </a:cubicBezTo>
                  <a:lnTo>
                    <a:pt x="19457" y="2600"/>
                  </a:lnTo>
                  <a:lnTo>
                    <a:pt x="19438" y="2544"/>
                  </a:lnTo>
                  <a:lnTo>
                    <a:pt x="19438" y="2544"/>
                  </a:lnTo>
                  <a:cubicBezTo>
                    <a:pt x="19744" y="2503"/>
                    <a:pt x="20051" y="2471"/>
                    <a:pt x="20360" y="2450"/>
                  </a:cubicBezTo>
                  <a:cubicBezTo>
                    <a:pt x="20751" y="2417"/>
                    <a:pt x="20757" y="1820"/>
                    <a:pt x="20375" y="1820"/>
                  </a:cubicBezTo>
                  <a:cubicBezTo>
                    <a:pt x="20370" y="1820"/>
                    <a:pt x="20365" y="1821"/>
                    <a:pt x="20360" y="1821"/>
                  </a:cubicBezTo>
                  <a:cubicBezTo>
                    <a:pt x="19982" y="1849"/>
                    <a:pt x="19610" y="1890"/>
                    <a:pt x="19242" y="1945"/>
                  </a:cubicBezTo>
                  <a:lnTo>
                    <a:pt x="19242" y="1945"/>
                  </a:lnTo>
                  <a:lnTo>
                    <a:pt x="18953" y="1059"/>
                  </a:lnTo>
                  <a:cubicBezTo>
                    <a:pt x="18901" y="917"/>
                    <a:pt x="18778" y="855"/>
                    <a:pt x="18655" y="855"/>
                  </a:cubicBezTo>
                  <a:cubicBezTo>
                    <a:pt x="18465" y="855"/>
                    <a:pt x="18276" y="1003"/>
                    <a:pt x="18357" y="1225"/>
                  </a:cubicBezTo>
                  <a:lnTo>
                    <a:pt x="18627" y="2051"/>
                  </a:lnTo>
                  <a:lnTo>
                    <a:pt x="18627" y="2051"/>
                  </a:lnTo>
                  <a:cubicBezTo>
                    <a:pt x="11890" y="3350"/>
                    <a:pt x="6890" y="9118"/>
                    <a:pt x="4172" y="15211"/>
                  </a:cubicBezTo>
                  <a:cubicBezTo>
                    <a:pt x="514" y="23388"/>
                    <a:pt x="1" y="32988"/>
                    <a:pt x="2301" y="41596"/>
                  </a:cubicBezTo>
                  <a:cubicBezTo>
                    <a:pt x="7052" y="59389"/>
                    <a:pt x="23422" y="70744"/>
                    <a:pt x="30059" y="87610"/>
                  </a:cubicBezTo>
                  <a:cubicBezTo>
                    <a:pt x="31714" y="91815"/>
                    <a:pt x="32724" y="96284"/>
                    <a:pt x="32575" y="100802"/>
                  </a:cubicBezTo>
                  <a:cubicBezTo>
                    <a:pt x="32442" y="105437"/>
                    <a:pt x="30986" y="109890"/>
                    <a:pt x="28867" y="113978"/>
                  </a:cubicBezTo>
                  <a:cubicBezTo>
                    <a:pt x="24779" y="121890"/>
                    <a:pt x="18555" y="128411"/>
                    <a:pt x="14037" y="136042"/>
                  </a:cubicBezTo>
                  <a:cubicBezTo>
                    <a:pt x="11736" y="139915"/>
                    <a:pt x="9816" y="144103"/>
                    <a:pt x="9005" y="148555"/>
                  </a:cubicBezTo>
                  <a:cubicBezTo>
                    <a:pt x="8260" y="152727"/>
                    <a:pt x="8674" y="156865"/>
                    <a:pt x="9965" y="160870"/>
                  </a:cubicBezTo>
                  <a:cubicBezTo>
                    <a:pt x="11306" y="164992"/>
                    <a:pt x="13325" y="168832"/>
                    <a:pt x="14997" y="172804"/>
                  </a:cubicBezTo>
                  <a:cubicBezTo>
                    <a:pt x="16884" y="177273"/>
                    <a:pt x="18009" y="181825"/>
                    <a:pt x="17910" y="186708"/>
                  </a:cubicBezTo>
                  <a:cubicBezTo>
                    <a:pt x="17811" y="191806"/>
                    <a:pt x="16652" y="196805"/>
                    <a:pt x="15295" y="201704"/>
                  </a:cubicBezTo>
                  <a:cubicBezTo>
                    <a:pt x="14914" y="203062"/>
                    <a:pt x="13755" y="205379"/>
                    <a:pt x="15444" y="206322"/>
                  </a:cubicBezTo>
                  <a:cubicBezTo>
                    <a:pt x="16255" y="206786"/>
                    <a:pt x="17347" y="206885"/>
                    <a:pt x="18241" y="207067"/>
                  </a:cubicBezTo>
                  <a:cubicBezTo>
                    <a:pt x="19499" y="207332"/>
                    <a:pt x="20773" y="207580"/>
                    <a:pt x="22048" y="207795"/>
                  </a:cubicBezTo>
                  <a:cubicBezTo>
                    <a:pt x="27080" y="208627"/>
                    <a:pt x="32157" y="209041"/>
                    <a:pt x="37234" y="209041"/>
                  </a:cubicBezTo>
                  <a:cubicBezTo>
                    <a:pt x="41860" y="209041"/>
                    <a:pt x="46487" y="208697"/>
                    <a:pt x="51080" y="208011"/>
                  </a:cubicBezTo>
                  <a:cubicBezTo>
                    <a:pt x="53513" y="207647"/>
                    <a:pt x="55930" y="207183"/>
                    <a:pt x="58330" y="206620"/>
                  </a:cubicBezTo>
                  <a:cubicBezTo>
                    <a:pt x="58479" y="206571"/>
                    <a:pt x="58578" y="206405"/>
                    <a:pt x="58528" y="206240"/>
                  </a:cubicBezTo>
                  <a:cubicBezTo>
                    <a:pt x="56443" y="198808"/>
                    <a:pt x="59306" y="191194"/>
                    <a:pt x="62981" y="184771"/>
                  </a:cubicBezTo>
                  <a:cubicBezTo>
                    <a:pt x="66606" y="178382"/>
                    <a:pt x="70992" y="172473"/>
                    <a:pt x="73475" y="165505"/>
                  </a:cubicBezTo>
                  <a:cubicBezTo>
                    <a:pt x="78424" y="151717"/>
                    <a:pt x="77066" y="136489"/>
                    <a:pt x="72995" y="122684"/>
                  </a:cubicBezTo>
                  <a:cubicBezTo>
                    <a:pt x="70826" y="115368"/>
                    <a:pt x="67930" y="108301"/>
                    <a:pt x="64802" y="101349"/>
                  </a:cubicBezTo>
                  <a:cubicBezTo>
                    <a:pt x="61624" y="94264"/>
                    <a:pt x="57966" y="87346"/>
                    <a:pt x="55251" y="80046"/>
                  </a:cubicBezTo>
                  <a:cubicBezTo>
                    <a:pt x="52752" y="73293"/>
                    <a:pt x="51494" y="66308"/>
                    <a:pt x="52338" y="59108"/>
                  </a:cubicBezTo>
                  <a:cubicBezTo>
                    <a:pt x="53083" y="52702"/>
                    <a:pt x="55168" y="46528"/>
                    <a:pt x="57419" y="40520"/>
                  </a:cubicBezTo>
                  <a:cubicBezTo>
                    <a:pt x="61739" y="29016"/>
                    <a:pt x="67483" y="17181"/>
                    <a:pt x="66722" y="4585"/>
                  </a:cubicBezTo>
                  <a:cubicBezTo>
                    <a:pt x="66639" y="3112"/>
                    <a:pt x="66457" y="1672"/>
                    <a:pt x="66192" y="232"/>
                  </a:cubicBezTo>
                  <a:cubicBezTo>
                    <a:pt x="66159" y="99"/>
                    <a:pt x="66026" y="0"/>
                    <a:pt x="658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 panose="020B0604020202090204"/>
                <a:buNone/>
              </a:pPr>
              <a:endParaRPr sz="1400" kern="0">
                <a:solidFill>
                  <a:srgbClr val="000000"/>
                </a:solidFill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79475" y="1907540"/>
            <a:ext cx="3687445" cy="500380"/>
            <a:chOff x="2798" y="3064"/>
            <a:chExt cx="5807" cy="788"/>
          </a:xfrm>
        </p:grpSpPr>
        <p:sp>
          <p:nvSpPr>
            <p:cNvPr id="7" name="íSliḍé"/>
            <p:cNvSpPr/>
            <p:nvPr/>
          </p:nvSpPr>
          <p:spPr>
            <a:xfrm>
              <a:off x="2798" y="3294"/>
              <a:ext cx="331" cy="331"/>
            </a:xfrm>
            <a:prstGeom prst="ellipse">
              <a:avLst/>
            </a:prstGeom>
            <a:solidFill>
              <a:srgbClr val="4565E2"/>
            </a:solidFill>
            <a:ln w="12700" cap="rnd">
              <a:solidFill>
                <a:schemeClr val="bg1"/>
              </a:solidFill>
              <a:prstDash val="solid"/>
              <a:round/>
            </a:ln>
            <a:effectLst>
              <a:outerShdw blurRad="254000" dist="127000" algn="ctr" rotWithShape="0">
                <a:schemeClr val="accent4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íşḷidé"/>
            <p:cNvSpPr/>
            <p:nvPr/>
          </p:nvSpPr>
          <p:spPr>
            <a:xfrm>
              <a:off x="3336" y="3294"/>
              <a:ext cx="331" cy="331"/>
            </a:xfrm>
            <a:prstGeom prst="ellipse">
              <a:avLst/>
            </a:prstGeom>
            <a:solidFill>
              <a:srgbClr val="4565E2"/>
            </a:solidFill>
            <a:ln w="12700" cap="rnd">
              <a:solidFill>
                <a:schemeClr val="bg1"/>
              </a:solidFill>
              <a:prstDash val="solid"/>
              <a:round/>
            </a:ln>
            <a:effectLst>
              <a:outerShdw blurRad="254000" dist="127000" algn="ctr" rotWithShape="0">
                <a:schemeClr val="accent4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ís1íḑé"/>
            <p:cNvSpPr/>
            <p:nvPr/>
          </p:nvSpPr>
          <p:spPr>
            <a:xfrm>
              <a:off x="3874" y="3294"/>
              <a:ext cx="331" cy="331"/>
            </a:xfrm>
            <a:prstGeom prst="ellipse">
              <a:avLst/>
            </a:prstGeom>
            <a:solidFill>
              <a:srgbClr val="4565E2"/>
            </a:solidFill>
            <a:ln w="12700" cap="rnd">
              <a:solidFill>
                <a:schemeClr val="bg1"/>
              </a:solidFill>
              <a:prstDash val="solid"/>
              <a:round/>
            </a:ln>
            <a:effectLst>
              <a:outerShdw blurRad="254000" dist="127000" algn="ctr" rotWithShape="0">
                <a:schemeClr val="accent4">
                  <a:alpha val="3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 defTabSz="914400"/>
              <a:endParaRPr lang="zh-CN" alt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: Rounded Corners 34"/>
            <p:cNvSpPr/>
            <p:nvPr/>
          </p:nvSpPr>
          <p:spPr>
            <a:xfrm>
              <a:off x="5158" y="3064"/>
              <a:ext cx="2882" cy="789"/>
            </a:xfrm>
            <a:prstGeom prst="roundRect">
              <a:avLst>
                <a:gd name="adj" fmla="val 50000"/>
              </a:avLst>
            </a:prstGeom>
            <a:solidFill>
              <a:srgbClr val="306EF3"/>
            </a:solidFill>
            <a:ln w="9525" cap="flat">
              <a:noFill/>
              <a:prstDash val="solid"/>
              <a:miter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 fontScale="90000" lnSpcReduction="10000"/>
            </a:bodyPr>
            <a:lstStyle/>
            <a:p>
              <a:pPr algn="ctr" defTabSz="914400"/>
              <a:r>
                <a:rPr lang="en-US" sz="2000" b="1">
                  <a:solidFill>
                    <a:schemeClr val="bg1"/>
                  </a:solidFill>
                </a:rPr>
                <a:t> 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iṩļïḓè"/>
            <p:cNvSpPr txBox="1"/>
            <p:nvPr/>
          </p:nvSpPr>
          <p:spPr bwMode="auto">
            <a:xfrm>
              <a:off x="5384" y="3199"/>
              <a:ext cx="2417" cy="533"/>
            </a:xfrm>
            <a:prstGeom prst="roundRect">
              <a:avLst>
                <a:gd name="adj" fmla="val 50000"/>
              </a:avLst>
            </a:prstGeom>
            <a:solidFill>
              <a:srgbClr val="306EF3"/>
            </a:solidFill>
            <a:ln w="9525">
              <a:noFill/>
              <a:miter lim="800000"/>
            </a:ln>
          </p:spPr>
          <p:txBody>
            <a:bodyPr wrap="square" lIns="91440" tIns="45720" rIns="91440" bIns="4572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dist">
                <a:spcBef>
                  <a:spcPct val="0"/>
                </a:spcBef>
              </a:pPr>
              <a:r>
                <a:rPr lang="zh-CN" altLang="en-US" sz="1400" b="1" dirty="0">
                  <a:solidFill>
                    <a:schemeClr val="bg1"/>
                  </a:solidFill>
                  <a:latin typeface="PingFang SC Semibold" panose="020B0400000000000000" charset="-122"/>
                  <a:ea typeface="PingFang SC Semibold" panose="020B0400000000000000" charset="-122"/>
                </a:rPr>
                <a:t>零知识证明</a:t>
              </a:r>
              <a:endParaRPr lang="zh-CN" altLang="en-US" sz="1400" b="1" dirty="0">
                <a:solidFill>
                  <a:schemeClr val="bg1"/>
                </a:solidFill>
                <a:latin typeface="PingFang SC Semibold" panose="020B0400000000000000" charset="-122"/>
                <a:ea typeface="PingFang SC Semibold" panose="020B0400000000000000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4539" y="3297"/>
              <a:ext cx="323" cy="323"/>
            </a:xfrm>
            <a:prstGeom prst="ellipse">
              <a:avLst/>
            </a:prstGeom>
            <a:solidFill>
              <a:srgbClr val="306EF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8283" y="3297"/>
              <a:ext cx="323" cy="323"/>
            </a:xfrm>
            <a:prstGeom prst="ellipse">
              <a:avLst/>
            </a:prstGeom>
            <a:solidFill>
              <a:srgbClr val="306EF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540885" y="467360"/>
            <a:ext cx="2844165" cy="533400"/>
            <a:chOff x="7680" y="818"/>
            <a:chExt cx="4479" cy="840"/>
          </a:xfrm>
        </p:grpSpPr>
        <p:sp>
          <p:nvSpPr>
            <p:cNvPr id="54" name="Rectangle: Rounded Corners 6"/>
            <p:cNvSpPr/>
            <p:nvPr/>
          </p:nvSpPr>
          <p:spPr>
            <a:xfrm>
              <a:off x="7680" y="818"/>
              <a:ext cx="4479" cy="840"/>
            </a:xfrm>
            <a:prstGeom prst="roundRect">
              <a:avLst>
                <a:gd name="adj" fmla="val 50000"/>
              </a:avLst>
            </a:prstGeom>
            <a:solidFill>
              <a:srgbClr val="FFC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: Rounded Corners 31"/>
            <p:cNvSpPr/>
            <p:nvPr/>
          </p:nvSpPr>
          <p:spPr>
            <a:xfrm>
              <a:off x="7680" y="818"/>
              <a:ext cx="1286" cy="840"/>
            </a:xfrm>
            <a:prstGeom prst="roundRect">
              <a:avLst>
                <a:gd name="adj" fmla="val 50000"/>
              </a:avLst>
            </a:prstGeom>
            <a:solidFill>
              <a:srgbClr val="456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" name="Group 33"/>
            <p:cNvGrpSpPr/>
            <p:nvPr/>
          </p:nvGrpSpPr>
          <p:grpSpPr>
            <a:xfrm>
              <a:off x="8152" y="975"/>
              <a:ext cx="318" cy="527"/>
              <a:chOff x="3228975" y="1360488"/>
              <a:chExt cx="173038" cy="287338"/>
            </a:xfrm>
            <a:solidFill>
              <a:schemeClr val="bg1"/>
            </a:solidFill>
          </p:grpSpPr>
          <p:sp>
            <p:nvSpPr>
              <p:cNvPr id="28" name="Freeform 137"/>
              <p:cNvSpPr>
                <a:spLocks noEditPoints="1"/>
              </p:cNvSpPr>
              <p:nvPr/>
            </p:nvSpPr>
            <p:spPr bwMode="auto">
              <a:xfrm>
                <a:off x="3228975" y="1360488"/>
                <a:ext cx="173038" cy="287338"/>
              </a:xfrm>
              <a:custGeom>
                <a:avLst/>
                <a:gdLst>
                  <a:gd name="T0" fmla="*/ 84 w 542"/>
                  <a:gd name="T1" fmla="*/ 873 h 903"/>
                  <a:gd name="T2" fmla="*/ 67 w 542"/>
                  <a:gd name="T3" fmla="*/ 869 h 903"/>
                  <a:gd name="T4" fmla="*/ 52 w 542"/>
                  <a:gd name="T5" fmla="*/ 859 h 903"/>
                  <a:gd name="T6" fmla="*/ 40 w 542"/>
                  <a:gd name="T7" fmla="*/ 847 h 903"/>
                  <a:gd name="T8" fmla="*/ 33 w 542"/>
                  <a:gd name="T9" fmla="*/ 831 h 903"/>
                  <a:gd name="T10" fmla="*/ 31 w 542"/>
                  <a:gd name="T11" fmla="*/ 813 h 903"/>
                  <a:gd name="T12" fmla="*/ 512 w 542"/>
                  <a:gd name="T13" fmla="*/ 813 h 903"/>
                  <a:gd name="T14" fmla="*/ 509 w 542"/>
                  <a:gd name="T15" fmla="*/ 831 h 903"/>
                  <a:gd name="T16" fmla="*/ 502 w 542"/>
                  <a:gd name="T17" fmla="*/ 847 h 903"/>
                  <a:gd name="T18" fmla="*/ 490 w 542"/>
                  <a:gd name="T19" fmla="*/ 859 h 903"/>
                  <a:gd name="T20" fmla="*/ 475 w 542"/>
                  <a:gd name="T21" fmla="*/ 869 h 903"/>
                  <a:gd name="T22" fmla="*/ 458 w 542"/>
                  <a:gd name="T23" fmla="*/ 873 h 903"/>
                  <a:gd name="T24" fmla="*/ 452 w 542"/>
                  <a:gd name="T25" fmla="*/ 30 h 903"/>
                  <a:gd name="T26" fmla="*/ 469 w 542"/>
                  <a:gd name="T27" fmla="*/ 33 h 903"/>
                  <a:gd name="T28" fmla="*/ 486 w 542"/>
                  <a:gd name="T29" fmla="*/ 41 h 903"/>
                  <a:gd name="T30" fmla="*/ 498 w 542"/>
                  <a:gd name="T31" fmla="*/ 52 h 903"/>
                  <a:gd name="T32" fmla="*/ 507 w 542"/>
                  <a:gd name="T33" fmla="*/ 68 h 903"/>
                  <a:gd name="T34" fmla="*/ 511 w 542"/>
                  <a:gd name="T35" fmla="*/ 85 h 903"/>
                  <a:gd name="T36" fmla="*/ 31 w 542"/>
                  <a:gd name="T37" fmla="*/ 151 h 903"/>
                  <a:gd name="T38" fmla="*/ 32 w 542"/>
                  <a:gd name="T39" fmla="*/ 78 h 903"/>
                  <a:gd name="T40" fmla="*/ 37 w 542"/>
                  <a:gd name="T41" fmla="*/ 62 h 903"/>
                  <a:gd name="T42" fmla="*/ 48 w 542"/>
                  <a:gd name="T43" fmla="*/ 48 h 903"/>
                  <a:gd name="T44" fmla="*/ 62 w 542"/>
                  <a:gd name="T45" fmla="*/ 37 h 903"/>
                  <a:gd name="T46" fmla="*/ 78 w 542"/>
                  <a:gd name="T47" fmla="*/ 32 h 903"/>
                  <a:gd name="T48" fmla="*/ 31 w 542"/>
                  <a:gd name="T49" fmla="*/ 181 h 903"/>
                  <a:gd name="T50" fmla="*/ 31 w 542"/>
                  <a:gd name="T51" fmla="*/ 723 h 903"/>
                  <a:gd name="T52" fmla="*/ 91 w 542"/>
                  <a:gd name="T53" fmla="*/ 0 h 903"/>
                  <a:gd name="T54" fmla="*/ 64 w 542"/>
                  <a:gd name="T55" fmla="*/ 4 h 903"/>
                  <a:gd name="T56" fmla="*/ 40 w 542"/>
                  <a:gd name="T57" fmla="*/ 16 h 903"/>
                  <a:gd name="T58" fmla="*/ 21 w 542"/>
                  <a:gd name="T59" fmla="*/ 33 h 903"/>
                  <a:gd name="T60" fmla="*/ 7 w 542"/>
                  <a:gd name="T61" fmla="*/ 56 h 903"/>
                  <a:gd name="T62" fmla="*/ 1 w 542"/>
                  <a:gd name="T63" fmla="*/ 81 h 903"/>
                  <a:gd name="T64" fmla="*/ 1 w 542"/>
                  <a:gd name="T65" fmla="*/ 823 h 903"/>
                  <a:gd name="T66" fmla="*/ 7 w 542"/>
                  <a:gd name="T67" fmla="*/ 848 h 903"/>
                  <a:gd name="T68" fmla="*/ 21 w 542"/>
                  <a:gd name="T69" fmla="*/ 871 h 903"/>
                  <a:gd name="T70" fmla="*/ 40 w 542"/>
                  <a:gd name="T71" fmla="*/ 888 h 903"/>
                  <a:gd name="T72" fmla="*/ 64 w 542"/>
                  <a:gd name="T73" fmla="*/ 900 h 903"/>
                  <a:gd name="T74" fmla="*/ 91 w 542"/>
                  <a:gd name="T75" fmla="*/ 903 h 903"/>
                  <a:gd name="T76" fmla="*/ 469 w 542"/>
                  <a:gd name="T77" fmla="*/ 902 h 903"/>
                  <a:gd name="T78" fmla="*/ 495 w 542"/>
                  <a:gd name="T79" fmla="*/ 892 h 903"/>
                  <a:gd name="T80" fmla="*/ 516 w 542"/>
                  <a:gd name="T81" fmla="*/ 877 h 903"/>
                  <a:gd name="T82" fmla="*/ 532 w 542"/>
                  <a:gd name="T83" fmla="*/ 856 h 903"/>
                  <a:gd name="T84" fmla="*/ 540 w 542"/>
                  <a:gd name="T85" fmla="*/ 831 h 903"/>
                  <a:gd name="T86" fmla="*/ 542 w 542"/>
                  <a:gd name="T87" fmla="*/ 91 h 903"/>
                  <a:gd name="T88" fmla="*/ 538 w 542"/>
                  <a:gd name="T89" fmla="*/ 63 h 903"/>
                  <a:gd name="T90" fmla="*/ 526 w 542"/>
                  <a:gd name="T91" fmla="*/ 40 h 903"/>
                  <a:gd name="T92" fmla="*/ 509 w 542"/>
                  <a:gd name="T93" fmla="*/ 21 h 903"/>
                  <a:gd name="T94" fmla="*/ 487 w 542"/>
                  <a:gd name="T95" fmla="*/ 7 h 903"/>
                  <a:gd name="T96" fmla="*/ 461 w 542"/>
                  <a:gd name="T97" fmla="*/ 1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42" h="903">
                    <a:moveTo>
                      <a:pt x="452" y="873"/>
                    </a:moveTo>
                    <a:lnTo>
                      <a:pt x="91" y="873"/>
                    </a:lnTo>
                    <a:lnTo>
                      <a:pt x="84" y="873"/>
                    </a:lnTo>
                    <a:lnTo>
                      <a:pt x="78" y="872"/>
                    </a:lnTo>
                    <a:lnTo>
                      <a:pt x="73" y="871"/>
                    </a:lnTo>
                    <a:lnTo>
                      <a:pt x="67" y="869"/>
                    </a:lnTo>
                    <a:lnTo>
                      <a:pt x="62" y="867"/>
                    </a:lnTo>
                    <a:lnTo>
                      <a:pt x="57" y="863"/>
                    </a:lnTo>
                    <a:lnTo>
                      <a:pt x="52" y="859"/>
                    </a:lnTo>
                    <a:lnTo>
                      <a:pt x="48" y="856"/>
                    </a:lnTo>
                    <a:lnTo>
                      <a:pt x="44" y="852"/>
                    </a:lnTo>
                    <a:lnTo>
                      <a:pt x="40" y="847"/>
                    </a:lnTo>
                    <a:lnTo>
                      <a:pt x="37" y="842"/>
                    </a:lnTo>
                    <a:lnTo>
                      <a:pt x="35" y="837"/>
                    </a:lnTo>
                    <a:lnTo>
                      <a:pt x="33" y="831"/>
                    </a:lnTo>
                    <a:lnTo>
                      <a:pt x="32" y="826"/>
                    </a:lnTo>
                    <a:lnTo>
                      <a:pt x="31" y="819"/>
                    </a:lnTo>
                    <a:lnTo>
                      <a:pt x="31" y="813"/>
                    </a:lnTo>
                    <a:lnTo>
                      <a:pt x="31" y="753"/>
                    </a:lnTo>
                    <a:lnTo>
                      <a:pt x="512" y="753"/>
                    </a:lnTo>
                    <a:lnTo>
                      <a:pt x="512" y="813"/>
                    </a:lnTo>
                    <a:lnTo>
                      <a:pt x="511" y="819"/>
                    </a:lnTo>
                    <a:lnTo>
                      <a:pt x="511" y="825"/>
                    </a:lnTo>
                    <a:lnTo>
                      <a:pt x="509" y="831"/>
                    </a:lnTo>
                    <a:lnTo>
                      <a:pt x="507" y="837"/>
                    </a:lnTo>
                    <a:lnTo>
                      <a:pt x="505" y="842"/>
                    </a:lnTo>
                    <a:lnTo>
                      <a:pt x="502" y="847"/>
                    </a:lnTo>
                    <a:lnTo>
                      <a:pt x="498" y="852"/>
                    </a:lnTo>
                    <a:lnTo>
                      <a:pt x="494" y="856"/>
                    </a:lnTo>
                    <a:lnTo>
                      <a:pt x="490" y="859"/>
                    </a:lnTo>
                    <a:lnTo>
                      <a:pt x="486" y="863"/>
                    </a:lnTo>
                    <a:lnTo>
                      <a:pt x="480" y="867"/>
                    </a:lnTo>
                    <a:lnTo>
                      <a:pt x="475" y="869"/>
                    </a:lnTo>
                    <a:lnTo>
                      <a:pt x="469" y="871"/>
                    </a:lnTo>
                    <a:lnTo>
                      <a:pt x="464" y="872"/>
                    </a:lnTo>
                    <a:lnTo>
                      <a:pt x="458" y="873"/>
                    </a:lnTo>
                    <a:lnTo>
                      <a:pt x="452" y="873"/>
                    </a:lnTo>
                    <a:close/>
                    <a:moveTo>
                      <a:pt x="91" y="30"/>
                    </a:moveTo>
                    <a:lnTo>
                      <a:pt x="452" y="30"/>
                    </a:lnTo>
                    <a:lnTo>
                      <a:pt x="458" y="31"/>
                    </a:lnTo>
                    <a:lnTo>
                      <a:pt x="464" y="32"/>
                    </a:lnTo>
                    <a:lnTo>
                      <a:pt x="469" y="33"/>
                    </a:lnTo>
                    <a:lnTo>
                      <a:pt x="475" y="35"/>
                    </a:lnTo>
                    <a:lnTo>
                      <a:pt x="480" y="37"/>
                    </a:lnTo>
                    <a:lnTo>
                      <a:pt x="486" y="41"/>
                    </a:lnTo>
                    <a:lnTo>
                      <a:pt x="490" y="44"/>
                    </a:lnTo>
                    <a:lnTo>
                      <a:pt x="494" y="48"/>
                    </a:lnTo>
                    <a:lnTo>
                      <a:pt x="498" y="52"/>
                    </a:lnTo>
                    <a:lnTo>
                      <a:pt x="502" y="57"/>
                    </a:lnTo>
                    <a:lnTo>
                      <a:pt x="505" y="62"/>
                    </a:lnTo>
                    <a:lnTo>
                      <a:pt x="507" y="68"/>
                    </a:lnTo>
                    <a:lnTo>
                      <a:pt x="509" y="73"/>
                    </a:lnTo>
                    <a:lnTo>
                      <a:pt x="511" y="78"/>
                    </a:lnTo>
                    <a:lnTo>
                      <a:pt x="511" y="85"/>
                    </a:lnTo>
                    <a:lnTo>
                      <a:pt x="512" y="91"/>
                    </a:lnTo>
                    <a:lnTo>
                      <a:pt x="512" y="151"/>
                    </a:lnTo>
                    <a:lnTo>
                      <a:pt x="31" y="151"/>
                    </a:lnTo>
                    <a:lnTo>
                      <a:pt x="31" y="91"/>
                    </a:lnTo>
                    <a:lnTo>
                      <a:pt x="31" y="85"/>
                    </a:lnTo>
                    <a:lnTo>
                      <a:pt x="32" y="78"/>
                    </a:lnTo>
                    <a:lnTo>
                      <a:pt x="33" y="73"/>
                    </a:lnTo>
                    <a:lnTo>
                      <a:pt x="35" y="68"/>
                    </a:lnTo>
                    <a:lnTo>
                      <a:pt x="37" y="62"/>
                    </a:lnTo>
                    <a:lnTo>
                      <a:pt x="40" y="57"/>
                    </a:lnTo>
                    <a:lnTo>
                      <a:pt x="44" y="52"/>
                    </a:lnTo>
                    <a:lnTo>
                      <a:pt x="48" y="48"/>
                    </a:lnTo>
                    <a:lnTo>
                      <a:pt x="52" y="44"/>
                    </a:lnTo>
                    <a:lnTo>
                      <a:pt x="57" y="41"/>
                    </a:lnTo>
                    <a:lnTo>
                      <a:pt x="62" y="37"/>
                    </a:lnTo>
                    <a:lnTo>
                      <a:pt x="67" y="35"/>
                    </a:lnTo>
                    <a:lnTo>
                      <a:pt x="73" y="33"/>
                    </a:lnTo>
                    <a:lnTo>
                      <a:pt x="78" y="32"/>
                    </a:lnTo>
                    <a:lnTo>
                      <a:pt x="84" y="31"/>
                    </a:lnTo>
                    <a:lnTo>
                      <a:pt x="91" y="30"/>
                    </a:lnTo>
                    <a:close/>
                    <a:moveTo>
                      <a:pt x="31" y="181"/>
                    </a:moveTo>
                    <a:lnTo>
                      <a:pt x="512" y="181"/>
                    </a:lnTo>
                    <a:lnTo>
                      <a:pt x="512" y="723"/>
                    </a:lnTo>
                    <a:lnTo>
                      <a:pt x="31" y="723"/>
                    </a:lnTo>
                    <a:lnTo>
                      <a:pt x="31" y="181"/>
                    </a:lnTo>
                    <a:close/>
                    <a:moveTo>
                      <a:pt x="452" y="0"/>
                    </a:moveTo>
                    <a:lnTo>
                      <a:pt x="91" y="0"/>
                    </a:lnTo>
                    <a:lnTo>
                      <a:pt x="81" y="1"/>
                    </a:lnTo>
                    <a:lnTo>
                      <a:pt x="73" y="2"/>
                    </a:lnTo>
                    <a:lnTo>
                      <a:pt x="64" y="4"/>
                    </a:lnTo>
                    <a:lnTo>
                      <a:pt x="55" y="7"/>
                    </a:lnTo>
                    <a:lnTo>
                      <a:pt x="48" y="11"/>
                    </a:lnTo>
                    <a:lnTo>
                      <a:pt x="40" y="16"/>
                    </a:lnTo>
                    <a:lnTo>
                      <a:pt x="33" y="21"/>
                    </a:lnTo>
                    <a:lnTo>
                      <a:pt x="27" y="27"/>
                    </a:lnTo>
                    <a:lnTo>
                      <a:pt x="21" y="33"/>
                    </a:lnTo>
                    <a:lnTo>
                      <a:pt x="16" y="40"/>
                    </a:lnTo>
                    <a:lnTo>
                      <a:pt x="12" y="47"/>
                    </a:lnTo>
                    <a:lnTo>
                      <a:pt x="7" y="56"/>
                    </a:lnTo>
                    <a:lnTo>
                      <a:pt x="4" y="64"/>
                    </a:lnTo>
                    <a:lnTo>
                      <a:pt x="2" y="73"/>
                    </a:lnTo>
                    <a:lnTo>
                      <a:pt x="1" y="81"/>
                    </a:lnTo>
                    <a:lnTo>
                      <a:pt x="0" y="91"/>
                    </a:lnTo>
                    <a:lnTo>
                      <a:pt x="0" y="813"/>
                    </a:lnTo>
                    <a:lnTo>
                      <a:pt x="1" y="823"/>
                    </a:lnTo>
                    <a:lnTo>
                      <a:pt x="2" y="831"/>
                    </a:lnTo>
                    <a:lnTo>
                      <a:pt x="4" y="840"/>
                    </a:lnTo>
                    <a:lnTo>
                      <a:pt x="7" y="848"/>
                    </a:lnTo>
                    <a:lnTo>
                      <a:pt x="12" y="856"/>
                    </a:lnTo>
                    <a:lnTo>
                      <a:pt x="16" y="863"/>
                    </a:lnTo>
                    <a:lnTo>
                      <a:pt x="21" y="871"/>
                    </a:lnTo>
                    <a:lnTo>
                      <a:pt x="27" y="877"/>
                    </a:lnTo>
                    <a:lnTo>
                      <a:pt x="33" y="883"/>
                    </a:lnTo>
                    <a:lnTo>
                      <a:pt x="40" y="888"/>
                    </a:lnTo>
                    <a:lnTo>
                      <a:pt x="48" y="892"/>
                    </a:lnTo>
                    <a:lnTo>
                      <a:pt x="55" y="897"/>
                    </a:lnTo>
                    <a:lnTo>
                      <a:pt x="64" y="900"/>
                    </a:lnTo>
                    <a:lnTo>
                      <a:pt x="73" y="902"/>
                    </a:lnTo>
                    <a:lnTo>
                      <a:pt x="81" y="903"/>
                    </a:lnTo>
                    <a:lnTo>
                      <a:pt x="91" y="903"/>
                    </a:lnTo>
                    <a:lnTo>
                      <a:pt x="452" y="903"/>
                    </a:lnTo>
                    <a:lnTo>
                      <a:pt x="461" y="903"/>
                    </a:lnTo>
                    <a:lnTo>
                      <a:pt x="469" y="902"/>
                    </a:lnTo>
                    <a:lnTo>
                      <a:pt x="479" y="900"/>
                    </a:lnTo>
                    <a:lnTo>
                      <a:pt x="487" y="897"/>
                    </a:lnTo>
                    <a:lnTo>
                      <a:pt x="495" y="892"/>
                    </a:lnTo>
                    <a:lnTo>
                      <a:pt x="503" y="888"/>
                    </a:lnTo>
                    <a:lnTo>
                      <a:pt x="509" y="883"/>
                    </a:lnTo>
                    <a:lnTo>
                      <a:pt x="516" y="877"/>
                    </a:lnTo>
                    <a:lnTo>
                      <a:pt x="521" y="871"/>
                    </a:lnTo>
                    <a:lnTo>
                      <a:pt x="526" y="863"/>
                    </a:lnTo>
                    <a:lnTo>
                      <a:pt x="532" y="856"/>
                    </a:lnTo>
                    <a:lnTo>
                      <a:pt x="535" y="848"/>
                    </a:lnTo>
                    <a:lnTo>
                      <a:pt x="538" y="840"/>
                    </a:lnTo>
                    <a:lnTo>
                      <a:pt x="540" y="831"/>
                    </a:lnTo>
                    <a:lnTo>
                      <a:pt x="541" y="823"/>
                    </a:lnTo>
                    <a:lnTo>
                      <a:pt x="542" y="813"/>
                    </a:lnTo>
                    <a:lnTo>
                      <a:pt x="542" y="91"/>
                    </a:lnTo>
                    <a:lnTo>
                      <a:pt x="541" y="81"/>
                    </a:lnTo>
                    <a:lnTo>
                      <a:pt x="540" y="73"/>
                    </a:lnTo>
                    <a:lnTo>
                      <a:pt x="538" y="63"/>
                    </a:lnTo>
                    <a:lnTo>
                      <a:pt x="535" y="56"/>
                    </a:lnTo>
                    <a:lnTo>
                      <a:pt x="532" y="47"/>
                    </a:lnTo>
                    <a:lnTo>
                      <a:pt x="526" y="40"/>
                    </a:lnTo>
                    <a:lnTo>
                      <a:pt x="521" y="33"/>
                    </a:lnTo>
                    <a:lnTo>
                      <a:pt x="516" y="27"/>
                    </a:lnTo>
                    <a:lnTo>
                      <a:pt x="509" y="21"/>
                    </a:lnTo>
                    <a:lnTo>
                      <a:pt x="503" y="16"/>
                    </a:lnTo>
                    <a:lnTo>
                      <a:pt x="495" y="12"/>
                    </a:lnTo>
                    <a:lnTo>
                      <a:pt x="487" y="7"/>
                    </a:lnTo>
                    <a:lnTo>
                      <a:pt x="479" y="4"/>
                    </a:lnTo>
                    <a:lnTo>
                      <a:pt x="469" y="2"/>
                    </a:lnTo>
                    <a:lnTo>
                      <a:pt x="461" y="1"/>
                    </a:lnTo>
                    <a:lnTo>
                      <a:pt x="452" y="0"/>
                    </a:lnTo>
                    <a:lnTo>
                      <a:pt x="45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Freeform 138"/>
              <p:cNvSpPr/>
              <p:nvPr/>
            </p:nvSpPr>
            <p:spPr bwMode="auto">
              <a:xfrm>
                <a:off x="3278188" y="1389063"/>
                <a:ext cx="76200" cy="9525"/>
              </a:xfrm>
              <a:custGeom>
                <a:avLst/>
                <a:gdLst>
                  <a:gd name="T0" fmla="*/ 15 w 240"/>
                  <a:gd name="T1" fmla="*/ 30 h 30"/>
                  <a:gd name="T2" fmla="*/ 225 w 240"/>
                  <a:gd name="T3" fmla="*/ 30 h 30"/>
                  <a:gd name="T4" fmla="*/ 228 w 240"/>
                  <a:gd name="T5" fmla="*/ 29 h 30"/>
                  <a:gd name="T6" fmla="*/ 232 w 240"/>
                  <a:gd name="T7" fmla="*/ 28 h 30"/>
                  <a:gd name="T8" fmla="*/ 234 w 240"/>
                  <a:gd name="T9" fmla="*/ 27 h 30"/>
                  <a:gd name="T10" fmla="*/ 236 w 240"/>
                  <a:gd name="T11" fmla="*/ 25 h 30"/>
                  <a:gd name="T12" fmla="*/ 238 w 240"/>
                  <a:gd name="T13" fmla="*/ 23 h 30"/>
                  <a:gd name="T14" fmla="*/ 239 w 240"/>
                  <a:gd name="T15" fmla="*/ 20 h 30"/>
                  <a:gd name="T16" fmla="*/ 240 w 240"/>
                  <a:gd name="T17" fmla="*/ 17 h 30"/>
                  <a:gd name="T18" fmla="*/ 240 w 240"/>
                  <a:gd name="T19" fmla="*/ 15 h 30"/>
                  <a:gd name="T20" fmla="*/ 240 w 240"/>
                  <a:gd name="T21" fmla="*/ 12 h 30"/>
                  <a:gd name="T22" fmla="*/ 239 w 240"/>
                  <a:gd name="T23" fmla="*/ 9 h 30"/>
                  <a:gd name="T24" fmla="*/ 238 w 240"/>
                  <a:gd name="T25" fmla="*/ 7 h 30"/>
                  <a:gd name="T26" fmla="*/ 236 w 240"/>
                  <a:gd name="T27" fmla="*/ 4 h 30"/>
                  <a:gd name="T28" fmla="*/ 234 w 240"/>
                  <a:gd name="T29" fmla="*/ 2 h 30"/>
                  <a:gd name="T30" fmla="*/ 232 w 240"/>
                  <a:gd name="T31" fmla="*/ 1 h 30"/>
                  <a:gd name="T32" fmla="*/ 228 w 240"/>
                  <a:gd name="T33" fmla="*/ 0 h 30"/>
                  <a:gd name="T34" fmla="*/ 225 w 240"/>
                  <a:gd name="T35" fmla="*/ 0 h 30"/>
                  <a:gd name="T36" fmla="*/ 15 w 240"/>
                  <a:gd name="T37" fmla="*/ 0 h 30"/>
                  <a:gd name="T38" fmla="*/ 12 w 240"/>
                  <a:gd name="T39" fmla="*/ 0 h 30"/>
                  <a:gd name="T40" fmla="*/ 9 w 240"/>
                  <a:gd name="T41" fmla="*/ 1 h 30"/>
                  <a:gd name="T42" fmla="*/ 6 w 240"/>
                  <a:gd name="T43" fmla="*/ 2 h 30"/>
                  <a:gd name="T44" fmla="*/ 4 w 240"/>
                  <a:gd name="T45" fmla="*/ 4 h 30"/>
                  <a:gd name="T46" fmla="*/ 2 w 240"/>
                  <a:gd name="T47" fmla="*/ 7 h 30"/>
                  <a:gd name="T48" fmla="*/ 1 w 240"/>
                  <a:gd name="T49" fmla="*/ 9 h 30"/>
                  <a:gd name="T50" fmla="*/ 0 w 240"/>
                  <a:gd name="T51" fmla="*/ 12 h 30"/>
                  <a:gd name="T52" fmla="*/ 0 w 240"/>
                  <a:gd name="T53" fmla="*/ 15 h 30"/>
                  <a:gd name="T54" fmla="*/ 0 w 240"/>
                  <a:gd name="T55" fmla="*/ 17 h 30"/>
                  <a:gd name="T56" fmla="*/ 1 w 240"/>
                  <a:gd name="T57" fmla="*/ 20 h 30"/>
                  <a:gd name="T58" fmla="*/ 2 w 240"/>
                  <a:gd name="T59" fmla="*/ 23 h 30"/>
                  <a:gd name="T60" fmla="*/ 4 w 240"/>
                  <a:gd name="T61" fmla="*/ 25 h 30"/>
                  <a:gd name="T62" fmla="*/ 6 w 240"/>
                  <a:gd name="T63" fmla="*/ 27 h 30"/>
                  <a:gd name="T64" fmla="*/ 9 w 240"/>
                  <a:gd name="T65" fmla="*/ 29 h 30"/>
                  <a:gd name="T66" fmla="*/ 12 w 240"/>
                  <a:gd name="T67" fmla="*/ 29 h 30"/>
                  <a:gd name="T68" fmla="*/ 15 w 240"/>
                  <a:gd name="T69" fmla="*/ 30 h 30"/>
                  <a:gd name="T70" fmla="*/ 15 w 240"/>
                  <a:gd name="T7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0" h="30">
                    <a:moveTo>
                      <a:pt x="15" y="30"/>
                    </a:moveTo>
                    <a:lnTo>
                      <a:pt x="225" y="30"/>
                    </a:lnTo>
                    <a:lnTo>
                      <a:pt x="228" y="29"/>
                    </a:lnTo>
                    <a:lnTo>
                      <a:pt x="232" y="28"/>
                    </a:lnTo>
                    <a:lnTo>
                      <a:pt x="234" y="27"/>
                    </a:lnTo>
                    <a:lnTo>
                      <a:pt x="236" y="25"/>
                    </a:lnTo>
                    <a:lnTo>
                      <a:pt x="238" y="23"/>
                    </a:lnTo>
                    <a:lnTo>
                      <a:pt x="239" y="20"/>
                    </a:lnTo>
                    <a:lnTo>
                      <a:pt x="240" y="17"/>
                    </a:lnTo>
                    <a:lnTo>
                      <a:pt x="240" y="15"/>
                    </a:lnTo>
                    <a:lnTo>
                      <a:pt x="240" y="12"/>
                    </a:lnTo>
                    <a:lnTo>
                      <a:pt x="239" y="9"/>
                    </a:lnTo>
                    <a:lnTo>
                      <a:pt x="238" y="7"/>
                    </a:lnTo>
                    <a:lnTo>
                      <a:pt x="236" y="4"/>
                    </a:lnTo>
                    <a:lnTo>
                      <a:pt x="234" y="2"/>
                    </a:lnTo>
                    <a:lnTo>
                      <a:pt x="232" y="1"/>
                    </a:lnTo>
                    <a:lnTo>
                      <a:pt x="228" y="0"/>
                    </a:lnTo>
                    <a:lnTo>
                      <a:pt x="225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4" y="25"/>
                    </a:lnTo>
                    <a:lnTo>
                      <a:pt x="6" y="27"/>
                    </a:lnTo>
                    <a:lnTo>
                      <a:pt x="9" y="29"/>
                    </a:lnTo>
                    <a:lnTo>
                      <a:pt x="12" y="29"/>
                    </a:lnTo>
                    <a:lnTo>
                      <a:pt x="15" y="30"/>
                    </a:lnTo>
                    <a:lnTo>
                      <a:pt x="1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 139"/>
              <p:cNvSpPr>
                <a:spLocks noEditPoints="1"/>
              </p:cNvSpPr>
              <p:nvPr/>
            </p:nvSpPr>
            <p:spPr bwMode="auto">
              <a:xfrm>
                <a:off x="3302000" y="1604963"/>
                <a:ext cx="28575" cy="28575"/>
              </a:xfrm>
              <a:custGeom>
                <a:avLst/>
                <a:gdLst>
                  <a:gd name="T0" fmla="*/ 42 w 90"/>
                  <a:gd name="T1" fmla="*/ 60 h 90"/>
                  <a:gd name="T2" fmla="*/ 36 w 90"/>
                  <a:gd name="T3" fmla="*/ 58 h 90"/>
                  <a:gd name="T4" fmla="*/ 32 w 90"/>
                  <a:gd name="T5" fmla="*/ 54 h 90"/>
                  <a:gd name="T6" fmla="*/ 30 w 90"/>
                  <a:gd name="T7" fmla="*/ 48 h 90"/>
                  <a:gd name="T8" fmla="*/ 30 w 90"/>
                  <a:gd name="T9" fmla="*/ 42 h 90"/>
                  <a:gd name="T10" fmla="*/ 32 w 90"/>
                  <a:gd name="T11" fmla="*/ 36 h 90"/>
                  <a:gd name="T12" fmla="*/ 36 w 90"/>
                  <a:gd name="T13" fmla="*/ 33 h 90"/>
                  <a:gd name="T14" fmla="*/ 42 w 90"/>
                  <a:gd name="T15" fmla="*/ 30 h 90"/>
                  <a:gd name="T16" fmla="*/ 48 w 90"/>
                  <a:gd name="T17" fmla="*/ 30 h 90"/>
                  <a:gd name="T18" fmla="*/ 54 w 90"/>
                  <a:gd name="T19" fmla="*/ 33 h 90"/>
                  <a:gd name="T20" fmla="*/ 58 w 90"/>
                  <a:gd name="T21" fmla="*/ 36 h 90"/>
                  <a:gd name="T22" fmla="*/ 60 w 90"/>
                  <a:gd name="T23" fmla="*/ 42 h 90"/>
                  <a:gd name="T24" fmla="*/ 60 w 90"/>
                  <a:gd name="T25" fmla="*/ 48 h 90"/>
                  <a:gd name="T26" fmla="*/ 58 w 90"/>
                  <a:gd name="T27" fmla="*/ 54 h 90"/>
                  <a:gd name="T28" fmla="*/ 54 w 90"/>
                  <a:gd name="T29" fmla="*/ 58 h 90"/>
                  <a:gd name="T30" fmla="*/ 48 w 90"/>
                  <a:gd name="T31" fmla="*/ 60 h 90"/>
                  <a:gd name="T32" fmla="*/ 45 w 90"/>
                  <a:gd name="T33" fmla="*/ 0 h 90"/>
                  <a:gd name="T34" fmla="*/ 28 w 90"/>
                  <a:gd name="T35" fmla="*/ 3 h 90"/>
                  <a:gd name="T36" fmla="*/ 13 w 90"/>
                  <a:gd name="T37" fmla="*/ 13 h 90"/>
                  <a:gd name="T38" fmla="*/ 3 w 90"/>
                  <a:gd name="T39" fmla="*/ 28 h 90"/>
                  <a:gd name="T40" fmla="*/ 0 w 90"/>
                  <a:gd name="T41" fmla="*/ 45 h 90"/>
                  <a:gd name="T42" fmla="*/ 3 w 90"/>
                  <a:gd name="T43" fmla="*/ 63 h 90"/>
                  <a:gd name="T44" fmla="*/ 13 w 90"/>
                  <a:gd name="T45" fmla="*/ 77 h 90"/>
                  <a:gd name="T46" fmla="*/ 28 w 90"/>
                  <a:gd name="T47" fmla="*/ 87 h 90"/>
                  <a:gd name="T48" fmla="*/ 45 w 90"/>
                  <a:gd name="T49" fmla="*/ 90 h 90"/>
                  <a:gd name="T50" fmla="*/ 62 w 90"/>
                  <a:gd name="T51" fmla="*/ 87 h 90"/>
                  <a:gd name="T52" fmla="*/ 77 w 90"/>
                  <a:gd name="T53" fmla="*/ 77 h 90"/>
                  <a:gd name="T54" fmla="*/ 87 w 90"/>
                  <a:gd name="T55" fmla="*/ 63 h 90"/>
                  <a:gd name="T56" fmla="*/ 90 w 90"/>
                  <a:gd name="T57" fmla="*/ 45 h 90"/>
                  <a:gd name="T58" fmla="*/ 87 w 90"/>
                  <a:gd name="T59" fmla="*/ 28 h 90"/>
                  <a:gd name="T60" fmla="*/ 77 w 90"/>
                  <a:gd name="T61" fmla="*/ 13 h 90"/>
                  <a:gd name="T62" fmla="*/ 62 w 90"/>
                  <a:gd name="T63" fmla="*/ 3 h 90"/>
                  <a:gd name="T64" fmla="*/ 45 w 90"/>
                  <a:gd name="T65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0" h="90">
                    <a:moveTo>
                      <a:pt x="45" y="60"/>
                    </a:moveTo>
                    <a:lnTo>
                      <a:pt x="42" y="60"/>
                    </a:lnTo>
                    <a:lnTo>
                      <a:pt x="40" y="59"/>
                    </a:lnTo>
                    <a:lnTo>
                      <a:pt x="36" y="58"/>
                    </a:lnTo>
                    <a:lnTo>
                      <a:pt x="34" y="56"/>
                    </a:lnTo>
                    <a:lnTo>
                      <a:pt x="32" y="54"/>
                    </a:lnTo>
                    <a:lnTo>
                      <a:pt x="31" y="51"/>
                    </a:lnTo>
                    <a:lnTo>
                      <a:pt x="30" y="48"/>
                    </a:lnTo>
                    <a:lnTo>
                      <a:pt x="30" y="45"/>
                    </a:lnTo>
                    <a:lnTo>
                      <a:pt x="30" y="42"/>
                    </a:lnTo>
                    <a:lnTo>
                      <a:pt x="31" y="40"/>
                    </a:lnTo>
                    <a:lnTo>
                      <a:pt x="32" y="36"/>
                    </a:lnTo>
                    <a:lnTo>
                      <a:pt x="34" y="34"/>
                    </a:lnTo>
                    <a:lnTo>
                      <a:pt x="36" y="33"/>
                    </a:lnTo>
                    <a:lnTo>
                      <a:pt x="40" y="31"/>
                    </a:lnTo>
                    <a:lnTo>
                      <a:pt x="42" y="30"/>
                    </a:lnTo>
                    <a:lnTo>
                      <a:pt x="45" y="30"/>
                    </a:lnTo>
                    <a:lnTo>
                      <a:pt x="48" y="30"/>
                    </a:lnTo>
                    <a:lnTo>
                      <a:pt x="51" y="31"/>
                    </a:lnTo>
                    <a:lnTo>
                      <a:pt x="54" y="33"/>
                    </a:lnTo>
                    <a:lnTo>
                      <a:pt x="56" y="34"/>
                    </a:lnTo>
                    <a:lnTo>
                      <a:pt x="58" y="36"/>
                    </a:lnTo>
                    <a:lnTo>
                      <a:pt x="59" y="40"/>
                    </a:lnTo>
                    <a:lnTo>
                      <a:pt x="60" y="42"/>
                    </a:lnTo>
                    <a:lnTo>
                      <a:pt x="60" y="45"/>
                    </a:lnTo>
                    <a:lnTo>
                      <a:pt x="60" y="48"/>
                    </a:lnTo>
                    <a:lnTo>
                      <a:pt x="59" y="51"/>
                    </a:lnTo>
                    <a:lnTo>
                      <a:pt x="58" y="54"/>
                    </a:lnTo>
                    <a:lnTo>
                      <a:pt x="56" y="56"/>
                    </a:lnTo>
                    <a:lnTo>
                      <a:pt x="54" y="58"/>
                    </a:lnTo>
                    <a:lnTo>
                      <a:pt x="51" y="59"/>
                    </a:lnTo>
                    <a:lnTo>
                      <a:pt x="48" y="60"/>
                    </a:lnTo>
                    <a:lnTo>
                      <a:pt x="45" y="60"/>
                    </a:lnTo>
                    <a:close/>
                    <a:moveTo>
                      <a:pt x="45" y="0"/>
                    </a:moveTo>
                    <a:lnTo>
                      <a:pt x="36" y="1"/>
                    </a:lnTo>
                    <a:lnTo>
                      <a:pt x="28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20"/>
                    </a:lnTo>
                    <a:lnTo>
                      <a:pt x="3" y="28"/>
                    </a:lnTo>
                    <a:lnTo>
                      <a:pt x="1" y="36"/>
                    </a:lnTo>
                    <a:lnTo>
                      <a:pt x="0" y="45"/>
                    </a:lnTo>
                    <a:lnTo>
                      <a:pt x="1" y="55"/>
                    </a:lnTo>
                    <a:lnTo>
                      <a:pt x="3" y="63"/>
                    </a:lnTo>
                    <a:lnTo>
                      <a:pt x="8" y="71"/>
                    </a:lnTo>
                    <a:lnTo>
                      <a:pt x="13" y="77"/>
                    </a:lnTo>
                    <a:lnTo>
                      <a:pt x="20" y="82"/>
                    </a:lnTo>
                    <a:lnTo>
                      <a:pt x="28" y="87"/>
                    </a:lnTo>
                    <a:lnTo>
                      <a:pt x="36" y="89"/>
                    </a:lnTo>
                    <a:lnTo>
                      <a:pt x="45" y="90"/>
                    </a:lnTo>
                    <a:lnTo>
                      <a:pt x="55" y="89"/>
                    </a:lnTo>
                    <a:lnTo>
                      <a:pt x="62" y="87"/>
                    </a:lnTo>
                    <a:lnTo>
                      <a:pt x="71" y="82"/>
                    </a:lnTo>
                    <a:lnTo>
                      <a:pt x="77" y="77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5"/>
                    </a:lnTo>
                    <a:lnTo>
                      <a:pt x="90" y="45"/>
                    </a:lnTo>
                    <a:lnTo>
                      <a:pt x="89" y="36"/>
                    </a:lnTo>
                    <a:lnTo>
                      <a:pt x="87" y="28"/>
                    </a:lnTo>
                    <a:lnTo>
                      <a:pt x="83" y="20"/>
                    </a:lnTo>
                    <a:lnTo>
                      <a:pt x="77" y="13"/>
                    </a:lnTo>
                    <a:lnTo>
                      <a:pt x="71" y="7"/>
                    </a:lnTo>
                    <a:lnTo>
                      <a:pt x="62" y="3"/>
                    </a:lnTo>
                    <a:lnTo>
                      <a:pt x="55" y="1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9517" y="955"/>
              <a:ext cx="1793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latin typeface="PingFang SC Semibold" panose="020B0400000000000000" charset="-122"/>
                  <a:ea typeface="PingFang SC Semibold" panose="020B0400000000000000" charset="-122"/>
                  <a:sym typeface="+mn-ea"/>
                </a:rPr>
                <a:t>应用方向</a:t>
              </a:r>
              <a:endParaRPr lang="zh-CN" altLang="en-US" sz="1600" b="1" dirty="0">
                <a:latin typeface="PingFang SC Semibold" panose="020B0400000000000000" charset="-122"/>
                <a:ea typeface="PingFang SC Semibold" panose="020B0400000000000000" charset="-122"/>
                <a:sym typeface="+mn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79266" y="3220085"/>
            <a:ext cx="9957009" cy="2101850"/>
            <a:chOff x="2402" y="5071"/>
            <a:chExt cx="15680" cy="3310"/>
          </a:xfrm>
        </p:grpSpPr>
        <p:sp>
          <p:nvSpPr>
            <p:cNvPr id="18" name="íslîḋê"/>
            <p:cNvSpPr/>
            <p:nvPr/>
          </p:nvSpPr>
          <p:spPr>
            <a:xfrm>
              <a:off x="2402" y="5072"/>
              <a:ext cx="3307" cy="3307"/>
            </a:xfrm>
            <a:prstGeom prst="roundRect">
              <a:avLst>
                <a:gd name="adj" fmla="val 1200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711200" dist="254000" dir="2700000" sx="102000" sy="102000" algn="tl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" name="îŝḷíḓe"/>
            <p:cNvSpPr txBox="1"/>
            <p:nvPr/>
          </p:nvSpPr>
          <p:spPr>
            <a:xfrm>
              <a:off x="2480" y="5688"/>
              <a:ext cx="3166" cy="1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rgbClr val="306EF3"/>
                  </a:solidFill>
                  <a:latin typeface="PingFang SC Semibold" panose="020B0400000000000000" charset="-122"/>
                  <a:ea typeface="PingFang SC Semibold" panose="020B0400000000000000" charset="-122"/>
                </a:rPr>
                <a:t>链上隐私保护</a:t>
              </a:r>
              <a:endParaRPr lang="zh-CN" altLang="en-US" sz="3200" b="1" dirty="0">
                <a:solidFill>
                  <a:srgbClr val="306EF3"/>
                </a:solidFill>
                <a:latin typeface="PingFang SC Semibold" panose="020B0400000000000000" charset="-122"/>
                <a:ea typeface="PingFang SC Semibold" panose="020B0400000000000000" charset="-122"/>
              </a:endParaRPr>
            </a:p>
          </p:txBody>
        </p:sp>
        <p:sp>
          <p:nvSpPr>
            <p:cNvPr id="13" name="íṩļídé"/>
            <p:cNvSpPr/>
            <p:nvPr/>
          </p:nvSpPr>
          <p:spPr>
            <a:xfrm>
              <a:off x="6532" y="5071"/>
              <a:ext cx="3307" cy="3308"/>
            </a:xfrm>
            <a:prstGeom prst="roundRect">
              <a:avLst>
                <a:gd name="adj" fmla="val 1200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711200" dist="254000" dir="2700000" sx="102000" sy="102000" algn="tl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íṩļídé"/>
            <p:cNvSpPr/>
            <p:nvPr/>
          </p:nvSpPr>
          <p:spPr>
            <a:xfrm>
              <a:off x="10684" y="5071"/>
              <a:ext cx="3307" cy="3309"/>
            </a:xfrm>
            <a:prstGeom prst="roundRect">
              <a:avLst>
                <a:gd name="adj" fmla="val 1200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711200" dist="254000" dir="2700000" sx="102000" sy="102000" algn="tl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" name="íṩļídé"/>
            <p:cNvSpPr/>
            <p:nvPr/>
          </p:nvSpPr>
          <p:spPr>
            <a:xfrm>
              <a:off x="14775" y="5071"/>
              <a:ext cx="3307" cy="3310"/>
            </a:xfrm>
            <a:prstGeom prst="roundRect">
              <a:avLst>
                <a:gd name="adj" fmla="val 1200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711200" dist="254000" dir="2700000" sx="102000" sy="102000" algn="tl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914400"/>
              <a:endParaRPr lang="zh-CN" altLang="en-US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44" name="îŝḷíḓe"/>
          <p:cNvSpPr txBox="1"/>
          <p:nvPr/>
        </p:nvSpPr>
        <p:spPr>
          <a:xfrm>
            <a:off x="6164580" y="3611880"/>
            <a:ext cx="201041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06EF3"/>
                </a:solidFill>
                <a:latin typeface="PingFang SC Semibold" panose="020B0400000000000000" charset="-122"/>
                <a:ea typeface="PingFang SC Semibold" panose="020B0400000000000000" charset="-122"/>
              </a:rPr>
              <a:t>区块链应用层隐私保护</a:t>
            </a:r>
            <a:endParaRPr lang="zh-CN" altLang="en-US" sz="3200" b="1" dirty="0">
              <a:solidFill>
                <a:srgbClr val="306EF3"/>
              </a:solidFill>
              <a:latin typeface="PingFang SC Semibold" panose="020B0400000000000000" charset="-122"/>
              <a:ea typeface="PingFang SC Semibold" panose="020B0400000000000000" charset="-122"/>
            </a:endParaRPr>
          </a:p>
        </p:txBody>
      </p:sp>
      <p:sp>
        <p:nvSpPr>
          <p:cNvPr id="45" name="îŝḷíḓe"/>
          <p:cNvSpPr txBox="1"/>
          <p:nvPr/>
        </p:nvSpPr>
        <p:spPr>
          <a:xfrm>
            <a:off x="3576955" y="3611880"/>
            <a:ext cx="201041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06EF3"/>
                </a:solidFill>
                <a:latin typeface="PingFang SC Semibold" panose="020B0400000000000000" charset="-122"/>
                <a:ea typeface="PingFang SC Semibold" panose="020B0400000000000000" charset="-122"/>
              </a:rPr>
              <a:t>互联网用户隐私保护</a:t>
            </a:r>
            <a:endParaRPr lang="zh-CN" altLang="en-US" sz="3200" b="1" dirty="0">
              <a:solidFill>
                <a:srgbClr val="306EF3"/>
              </a:solidFill>
              <a:latin typeface="PingFang SC Semibold" panose="020B0400000000000000" charset="-122"/>
              <a:ea typeface="PingFang SC Semibold" panose="020B0400000000000000" charset="-122"/>
            </a:endParaRPr>
          </a:p>
          <a:p>
            <a:pPr algn="ctr"/>
            <a:endParaRPr lang="zh-CN" altLang="en-US" sz="3200" b="1" dirty="0">
              <a:solidFill>
                <a:srgbClr val="306EF3"/>
              </a:solidFill>
              <a:latin typeface="PingFang SC Semibold" panose="020B0400000000000000" charset="-122"/>
              <a:ea typeface="PingFang SC Semibold" panose="020B0400000000000000" charset="-122"/>
            </a:endParaRPr>
          </a:p>
        </p:txBody>
      </p:sp>
      <p:sp>
        <p:nvSpPr>
          <p:cNvPr id="46" name="îŝḷíḓe"/>
          <p:cNvSpPr txBox="1"/>
          <p:nvPr/>
        </p:nvSpPr>
        <p:spPr>
          <a:xfrm>
            <a:off x="8790305" y="3611880"/>
            <a:ext cx="201041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06EF3"/>
                </a:solidFill>
                <a:latin typeface="PingFang SC Semibold" panose="020B0400000000000000" charset="-122"/>
                <a:ea typeface="PingFang SC Semibold" panose="020B0400000000000000" charset="-122"/>
              </a:rPr>
              <a:t>机遇与挑战</a:t>
            </a:r>
            <a:endParaRPr lang="zh-CN" altLang="en-US" sz="3200" b="1" dirty="0">
              <a:solidFill>
                <a:srgbClr val="306EF3"/>
              </a:solidFill>
              <a:latin typeface="PingFang SC Semibold" panose="020B0400000000000000" charset="-122"/>
              <a:ea typeface="PingFang SC Semibold" panose="020B0400000000000000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10;p2"/>
          <p:cNvGrpSpPr/>
          <p:nvPr/>
        </p:nvGrpSpPr>
        <p:grpSpPr>
          <a:xfrm>
            <a:off x="10763251" y="-391967"/>
            <a:ext cx="2704770" cy="7496561"/>
            <a:chOff x="2839200" y="245975"/>
            <a:chExt cx="1960600" cy="5218337"/>
          </a:xfrm>
          <a:solidFill>
            <a:srgbClr val="306EF3"/>
          </a:solidFill>
        </p:grpSpPr>
        <p:sp>
          <p:nvSpPr>
            <p:cNvPr id="22" name="Google Shape;11;p2"/>
            <p:cNvSpPr/>
            <p:nvPr/>
          </p:nvSpPr>
          <p:spPr>
            <a:xfrm>
              <a:off x="2849950" y="245975"/>
              <a:ext cx="1924200" cy="5210475"/>
            </a:xfrm>
            <a:custGeom>
              <a:avLst/>
              <a:gdLst/>
              <a:ahLst/>
              <a:cxnLst/>
              <a:rect l="l" t="t" r="r" b="b"/>
              <a:pathLst>
                <a:path w="76968" h="208419" extrusionOk="0">
                  <a:moveTo>
                    <a:pt x="18225" y="828"/>
                  </a:moveTo>
                  <a:lnTo>
                    <a:pt x="18598" y="1969"/>
                  </a:lnTo>
                  <a:lnTo>
                    <a:pt x="18598" y="1969"/>
                  </a:lnTo>
                  <a:cubicBezTo>
                    <a:pt x="19035" y="1899"/>
                    <a:pt x="19479" y="1849"/>
                    <a:pt x="19930" y="1821"/>
                  </a:cubicBezTo>
                  <a:lnTo>
                    <a:pt x="18225" y="828"/>
                  </a:lnTo>
                  <a:close/>
                  <a:moveTo>
                    <a:pt x="65447" y="0"/>
                  </a:moveTo>
                  <a:lnTo>
                    <a:pt x="65447" y="0"/>
                  </a:lnTo>
                  <a:cubicBezTo>
                    <a:pt x="50759" y="1729"/>
                    <a:pt x="35981" y="2607"/>
                    <a:pt x="21184" y="2607"/>
                  </a:cubicBezTo>
                  <a:cubicBezTo>
                    <a:pt x="20391" y="2607"/>
                    <a:pt x="19598" y="2604"/>
                    <a:pt x="18804" y="2599"/>
                  </a:cubicBezTo>
                  <a:lnTo>
                    <a:pt x="18598" y="1969"/>
                  </a:lnTo>
                  <a:lnTo>
                    <a:pt x="18598" y="1969"/>
                  </a:lnTo>
                  <a:cubicBezTo>
                    <a:pt x="11297" y="3133"/>
                    <a:pt x="5789" y="9941"/>
                    <a:pt x="3212" y="17000"/>
                  </a:cubicBezTo>
                  <a:cubicBezTo>
                    <a:pt x="100" y="25607"/>
                    <a:pt x="1" y="34992"/>
                    <a:pt x="2914" y="43648"/>
                  </a:cubicBezTo>
                  <a:cubicBezTo>
                    <a:pt x="6556" y="54374"/>
                    <a:pt x="14467" y="62981"/>
                    <a:pt x="21187" y="72085"/>
                  </a:cubicBezTo>
                  <a:cubicBezTo>
                    <a:pt x="27908" y="81189"/>
                    <a:pt x="33767" y="92063"/>
                    <a:pt x="32228" y="103286"/>
                  </a:cubicBezTo>
                  <a:cubicBezTo>
                    <a:pt x="30937" y="112787"/>
                    <a:pt x="24581" y="120699"/>
                    <a:pt x="18903" y="128428"/>
                  </a:cubicBezTo>
                  <a:cubicBezTo>
                    <a:pt x="13209" y="136142"/>
                    <a:pt x="7731" y="145030"/>
                    <a:pt x="8575" y="154597"/>
                  </a:cubicBezTo>
                  <a:cubicBezTo>
                    <a:pt x="9369" y="163353"/>
                    <a:pt x="15361" y="170819"/>
                    <a:pt x="17182" y="179426"/>
                  </a:cubicBezTo>
                  <a:cubicBezTo>
                    <a:pt x="18854" y="187354"/>
                    <a:pt x="16867" y="195564"/>
                    <a:pt x="14616" y="203360"/>
                  </a:cubicBezTo>
                  <a:cubicBezTo>
                    <a:pt x="14451" y="203972"/>
                    <a:pt x="14269" y="204684"/>
                    <a:pt x="14600" y="205230"/>
                  </a:cubicBezTo>
                  <a:cubicBezTo>
                    <a:pt x="14947" y="205777"/>
                    <a:pt x="15576" y="205942"/>
                    <a:pt x="16172" y="206075"/>
                  </a:cubicBezTo>
                  <a:cubicBezTo>
                    <a:pt x="22980" y="207637"/>
                    <a:pt x="29923" y="208419"/>
                    <a:pt x="36864" y="208419"/>
                  </a:cubicBezTo>
                  <a:cubicBezTo>
                    <a:pt x="43897" y="208419"/>
                    <a:pt x="50928" y="207616"/>
                    <a:pt x="57817" y="206008"/>
                  </a:cubicBezTo>
                  <a:cubicBezTo>
                    <a:pt x="55930" y="199586"/>
                    <a:pt x="57900" y="192667"/>
                    <a:pt x="60945" y="186725"/>
                  </a:cubicBezTo>
                  <a:cubicBezTo>
                    <a:pt x="63991" y="180799"/>
                    <a:pt x="68112" y="175437"/>
                    <a:pt x="70959" y="169412"/>
                  </a:cubicBezTo>
                  <a:cubicBezTo>
                    <a:pt x="76752" y="157180"/>
                    <a:pt x="76968" y="142879"/>
                    <a:pt x="74104" y="129653"/>
                  </a:cubicBezTo>
                  <a:cubicBezTo>
                    <a:pt x="71241" y="116428"/>
                    <a:pt x="65514" y="104014"/>
                    <a:pt x="59754" y="91782"/>
                  </a:cubicBezTo>
                  <a:cubicBezTo>
                    <a:pt x="55947" y="83688"/>
                    <a:pt x="52040" y="75395"/>
                    <a:pt x="51378" y="66490"/>
                  </a:cubicBezTo>
                  <a:cubicBezTo>
                    <a:pt x="49723" y="43615"/>
                    <a:pt x="69685" y="22528"/>
                    <a:pt x="65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 panose="020B0604020202090204"/>
                <a:buNone/>
              </a:pPr>
              <a:endParaRPr sz="1400" kern="0">
                <a:solidFill>
                  <a:srgbClr val="000000"/>
                </a:solidFill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3" name="Google Shape;12;p2"/>
            <p:cNvSpPr/>
            <p:nvPr/>
          </p:nvSpPr>
          <p:spPr>
            <a:xfrm>
              <a:off x="2839200" y="328150"/>
              <a:ext cx="1960600" cy="5136162"/>
            </a:xfrm>
            <a:custGeom>
              <a:avLst/>
              <a:gdLst/>
              <a:ahLst/>
              <a:cxnLst/>
              <a:rect l="l" t="t" r="r" b="b"/>
              <a:pathLst>
                <a:path w="78424" h="209042" extrusionOk="0">
                  <a:moveTo>
                    <a:pt x="65642" y="658"/>
                  </a:moveTo>
                  <a:cubicBezTo>
                    <a:pt x="67840" y="13294"/>
                    <a:pt x="62536" y="25536"/>
                    <a:pt x="58065" y="37060"/>
                  </a:cubicBezTo>
                  <a:cubicBezTo>
                    <a:pt x="55748" y="43036"/>
                    <a:pt x="53497" y="49061"/>
                    <a:pt x="52288" y="55367"/>
                  </a:cubicBezTo>
                  <a:cubicBezTo>
                    <a:pt x="51047" y="61888"/>
                    <a:pt x="51179" y="68410"/>
                    <a:pt x="52901" y="74816"/>
                  </a:cubicBezTo>
                  <a:cubicBezTo>
                    <a:pt x="54870" y="82115"/>
                    <a:pt x="58346" y="88902"/>
                    <a:pt x="61541" y="95721"/>
                  </a:cubicBezTo>
                  <a:cubicBezTo>
                    <a:pt x="64851" y="102805"/>
                    <a:pt x="68062" y="109972"/>
                    <a:pt x="70628" y="117371"/>
                  </a:cubicBezTo>
                  <a:cubicBezTo>
                    <a:pt x="75511" y="131457"/>
                    <a:pt x="78027" y="146950"/>
                    <a:pt x="74054" y="161598"/>
                  </a:cubicBezTo>
                  <a:cubicBezTo>
                    <a:pt x="73077" y="165157"/>
                    <a:pt x="71704" y="168617"/>
                    <a:pt x="69949" y="171877"/>
                  </a:cubicBezTo>
                  <a:cubicBezTo>
                    <a:pt x="68178" y="175204"/>
                    <a:pt x="66093" y="178349"/>
                    <a:pt x="64139" y="181577"/>
                  </a:cubicBezTo>
                  <a:cubicBezTo>
                    <a:pt x="60465" y="187569"/>
                    <a:pt x="57055" y="194223"/>
                    <a:pt x="57204" y="201439"/>
                  </a:cubicBezTo>
                  <a:cubicBezTo>
                    <a:pt x="57235" y="203000"/>
                    <a:pt x="57454" y="204561"/>
                    <a:pt x="57846" y="206081"/>
                  </a:cubicBezTo>
                  <a:lnTo>
                    <a:pt x="57846" y="206081"/>
                  </a:lnTo>
                  <a:cubicBezTo>
                    <a:pt x="51059" y="207635"/>
                    <a:pt x="44131" y="208418"/>
                    <a:pt x="37194" y="208418"/>
                  </a:cubicBezTo>
                  <a:cubicBezTo>
                    <a:pt x="34489" y="208418"/>
                    <a:pt x="31782" y="208299"/>
                    <a:pt x="29082" y="208060"/>
                  </a:cubicBezTo>
                  <a:cubicBezTo>
                    <a:pt x="26600" y="207829"/>
                    <a:pt x="24117" y="207514"/>
                    <a:pt x="21651" y="207084"/>
                  </a:cubicBezTo>
                  <a:cubicBezTo>
                    <a:pt x="20492" y="206885"/>
                    <a:pt x="19350" y="206670"/>
                    <a:pt x="18208" y="206422"/>
                  </a:cubicBezTo>
                  <a:cubicBezTo>
                    <a:pt x="17695" y="206322"/>
                    <a:pt x="17198" y="206223"/>
                    <a:pt x="16685" y="206091"/>
                  </a:cubicBezTo>
                  <a:cubicBezTo>
                    <a:pt x="15725" y="205842"/>
                    <a:pt x="15063" y="205511"/>
                    <a:pt x="15212" y="204353"/>
                  </a:cubicBezTo>
                  <a:cubicBezTo>
                    <a:pt x="15344" y="203260"/>
                    <a:pt x="15808" y="202151"/>
                    <a:pt x="16089" y="201092"/>
                  </a:cubicBezTo>
                  <a:cubicBezTo>
                    <a:pt x="16437" y="199817"/>
                    <a:pt x="16768" y="198543"/>
                    <a:pt x="17066" y="197252"/>
                  </a:cubicBezTo>
                  <a:cubicBezTo>
                    <a:pt x="17612" y="195001"/>
                    <a:pt x="18009" y="192700"/>
                    <a:pt x="18291" y="190399"/>
                  </a:cubicBezTo>
                  <a:cubicBezTo>
                    <a:pt x="18804" y="185847"/>
                    <a:pt x="18555" y="181279"/>
                    <a:pt x="17182" y="176876"/>
                  </a:cubicBezTo>
                  <a:cubicBezTo>
                    <a:pt x="15940" y="172904"/>
                    <a:pt x="14020" y="169179"/>
                    <a:pt x="12365" y="165356"/>
                  </a:cubicBezTo>
                  <a:cubicBezTo>
                    <a:pt x="10644" y="161367"/>
                    <a:pt x="9220" y="157196"/>
                    <a:pt x="9237" y="152793"/>
                  </a:cubicBezTo>
                  <a:cubicBezTo>
                    <a:pt x="9270" y="148257"/>
                    <a:pt x="10693" y="143871"/>
                    <a:pt x="12679" y="139832"/>
                  </a:cubicBezTo>
                  <a:cubicBezTo>
                    <a:pt x="16553" y="132003"/>
                    <a:pt x="22578" y="125548"/>
                    <a:pt x="27195" y="118166"/>
                  </a:cubicBezTo>
                  <a:cubicBezTo>
                    <a:pt x="29364" y="114690"/>
                    <a:pt x="31234" y="110982"/>
                    <a:pt x="32293" y="107010"/>
                  </a:cubicBezTo>
                  <a:cubicBezTo>
                    <a:pt x="33320" y="103037"/>
                    <a:pt x="33485" y="98899"/>
                    <a:pt x="32773" y="94844"/>
                  </a:cubicBezTo>
                  <a:cubicBezTo>
                    <a:pt x="29728" y="77166"/>
                    <a:pt x="14417" y="65596"/>
                    <a:pt x="6439" y="50352"/>
                  </a:cubicBezTo>
                  <a:cubicBezTo>
                    <a:pt x="2136" y="42109"/>
                    <a:pt x="497" y="32757"/>
                    <a:pt x="2252" y="23587"/>
                  </a:cubicBezTo>
                  <a:cubicBezTo>
                    <a:pt x="3692" y="15907"/>
                    <a:pt x="7598" y="7581"/>
                    <a:pt x="14930" y="3939"/>
                  </a:cubicBezTo>
                  <a:cubicBezTo>
                    <a:pt x="16157" y="3314"/>
                    <a:pt x="17470" y="2881"/>
                    <a:pt x="18820" y="2640"/>
                  </a:cubicBezTo>
                  <a:lnTo>
                    <a:pt x="18820" y="2640"/>
                  </a:lnTo>
                  <a:lnTo>
                    <a:pt x="18936" y="2996"/>
                  </a:lnTo>
                  <a:cubicBezTo>
                    <a:pt x="18969" y="3128"/>
                    <a:pt x="19085" y="3228"/>
                    <a:pt x="19234" y="3228"/>
                  </a:cubicBezTo>
                  <a:cubicBezTo>
                    <a:pt x="19907" y="3231"/>
                    <a:pt x="20579" y="3233"/>
                    <a:pt x="21252" y="3233"/>
                  </a:cubicBezTo>
                  <a:cubicBezTo>
                    <a:pt x="36085" y="3233"/>
                    <a:pt x="50901" y="2365"/>
                    <a:pt x="65642" y="658"/>
                  </a:cubicBezTo>
                  <a:close/>
                  <a:moveTo>
                    <a:pt x="65894" y="0"/>
                  </a:moveTo>
                  <a:cubicBezTo>
                    <a:pt x="51081" y="1741"/>
                    <a:pt x="36192" y="2604"/>
                    <a:pt x="21285" y="2604"/>
                  </a:cubicBezTo>
                  <a:cubicBezTo>
                    <a:pt x="20675" y="2604"/>
                    <a:pt x="20066" y="2603"/>
                    <a:pt x="19457" y="2600"/>
                  </a:cubicBezTo>
                  <a:lnTo>
                    <a:pt x="19457" y="2600"/>
                  </a:lnTo>
                  <a:lnTo>
                    <a:pt x="19438" y="2544"/>
                  </a:lnTo>
                  <a:lnTo>
                    <a:pt x="19438" y="2544"/>
                  </a:lnTo>
                  <a:cubicBezTo>
                    <a:pt x="19744" y="2503"/>
                    <a:pt x="20051" y="2471"/>
                    <a:pt x="20360" y="2450"/>
                  </a:cubicBezTo>
                  <a:cubicBezTo>
                    <a:pt x="20751" y="2417"/>
                    <a:pt x="20757" y="1820"/>
                    <a:pt x="20375" y="1820"/>
                  </a:cubicBezTo>
                  <a:cubicBezTo>
                    <a:pt x="20370" y="1820"/>
                    <a:pt x="20365" y="1821"/>
                    <a:pt x="20360" y="1821"/>
                  </a:cubicBezTo>
                  <a:cubicBezTo>
                    <a:pt x="19982" y="1849"/>
                    <a:pt x="19610" y="1890"/>
                    <a:pt x="19242" y="1945"/>
                  </a:cubicBezTo>
                  <a:lnTo>
                    <a:pt x="19242" y="1945"/>
                  </a:lnTo>
                  <a:lnTo>
                    <a:pt x="18953" y="1059"/>
                  </a:lnTo>
                  <a:cubicBezTo>
                    <a:pt x="18901" y="917"/>
                    <a:pt x="18778" y="855"/>
                    <a:pt x="18655" y="855"/>
                  </a:cubicBezTo>
                  <a:cubicBezTo>
                    <a:pt x="18465" y="855"/>
                    <a:pt x="18276" y="1003"/>
                    <a:pt x="18357" y="1225"/>
                  </a:cubicBezTo>
                  <a:lnTo>
                    <a:pt x="18627" y="2051"/>
                  </a:lnTo>
                  <a:lnTo>
                    <a:pt x="18627" y="2051"/>
                  </a:lnTo>
                  <a:cubicBezTo>
                    <a:pt x="11890" y="3350"/>
                    <a:pt x="6890" y="9118"/>
                    <a:pt x="4172" y="15211"/>
                  </a:cubicBezTo>
                  <a:cubicBezTo>
                    <a:pt x="514" y="23388"/>
                    <a:pt x="1" y="32988"/>
                    <a:pt x="2301" y="41596"/>
                  </a:cubicBezTo>
                  <a:cubicBezTo>
                    <a:pt x="7052" y="59389"/>
                    <a:pt x="23422" y="70744"/>
                    <a:pt x="30059" y="87610"/>
                  </a:cubicBezTo>
                  <a:cubicBezTo>
                    <a:pt x="31714" y="91815"/>
                    <a:pt x="32724" y="96284"/>
                    <a:pt x="32575" y="100802"/>
                  </a:cubicBezTo>
                  <a:cubicBezTo>
                    <a:pt x="32442" y="105437"/>
                    <a:pt x="30986" y="109890"/>
                    <a:pt x="28867" y="113978"/>
                  </a:cubicBezTo>
                  <a:cubicBezTo>
                    <a:pt x="24779" y="121890"/>
                    <a:pt x="18555" y="128411"/>
                    <a:pt x="14037" y="136042"/>
                  </a:cubicBezTo>
                  <a:cubicBezTo>
                    <a:pt x="11736" y="139915"/>
                    <a:pt x="9816" y="144103"/>
                    <a:pt x="9005" y="148555"/>
                  </a:cubicBezTo>
                  <a:cubicBezTo>
                    <a:pt x="8260" y="152727"/>
                    <a:pt x="8674" y="156865"/>
                    <a:pt x="9965" y="160870"/>
                  </a:cubicBezTo>
                  <a:cubicBezTo>
                    <a:pt x="11306" y="164992"/>
                    <a:pt x="13325" y="168832"/>
                    <a:pt x="14997" y="172804"/>
                  </a:cubicBezTo>
                  <a:cubicBezTo>
                    <a:pt x="16884" y="177273"/>
                    <a:pt x="18009" y="181825"/>
                    <a:pt x="17910" y="186708"/>
                  </a:cubicBezTo>
                  <a:cubicBezTo>
                    <a:pt x="17811" y="191806"/>
                    <a:pt x="16652" y="196805"/>
                    <a:pt x="15295" y="201704"/>
                  </a:cubicBezTo>
                  <a:cubicBezTo>
                    <a:pt x="14914" y="203062"/>
                    <a:pt x="13755" y="205379"/>
                    <a:pt x="15444" y="206322"/>
                  </a:cubicBezTo>
                  <a:cubicBezTo>
                    <a:pt x="16255" y="206786"/>
                    <a:pt x="17347" y="206885"/>
                    <a:pt x="18241" y="207067"/>
                  </a:cubicBezTo>
                  <a:cubicBezTo>
                    <a:pt x="19499" y="207332"/>
                    <a:pt x="20773" y="207580"/>
                    <a:pt x="22048" y="207795"/>
                  </a:cubicBezTo>
                  <a:cubicBezTo>
                    <a:pt x="27080" y="208627"/>
                    <a:pt x="32157" y="209041"/>
                    <a:pt x="37234" y="209041"/>
                  </a:cubicBezTo>
                  <a:cubicBezTo>
                    <a:pt x="41860" y="209041"/>
                    <a:pt x="46487" y="208697"/>
                    <a:pt x="51080" y="208011"/>
                  </a:cubicBezTo>
                  <a:cubicBezTo>
                    <a:pt x="53513" y="207647"/>
                    <a:pt x="55930" y="207183"/>
                    <a:pt x="58330" y="206620"/>
                  </a:cubicBezTo>
                  <a:cubicBezTo>
                    <a:pt x="58479" y="206571"/>
                    <a:pt x="58578" y="206405"/>
                    <a:pt x="58528" y="206240"/>
                  </a:cubicBezTo>
                  <a:cubicBezTo>
                    <a:pt x="56443" y="198808"/>
                    <a:pt x="59306" y="191194"/>
                    <a:pt x="62981" y="184771"/>
                  </a:cubicBezTo>
                  <a:cubicBezTo>
                    <a:pt x="66606" y="178382"/>
                    <a:pt x="70992" y="172473"/>
                    <a:pt x="73475" y="165505"/>
                  </a:cubicBezTo>
                  <a:cubicBezTo>
                    <a:pt x="78424" y="151717"/>
                    <a:pt x="77066" y="136489"/>
                    <a:pt x="72995" y="122684"/>
                  </a:cubicBezTo>
                  <a:cubicBezTo>
                    <a:pt x="70826" y="115368"/>
                    <a:pt x="67930" y="108301"/>
                    <a:pt x="64802" y="101349"/>
                  </a:cubicBezTo>
                  <a:cubicBezTo>
                    <a:pt x="61624" y="94264"/>
                    <a:pt x="57966" y="87346"/>
                    <a:pt x="55251" y="80046"/>
                  </a:cubicBezTo>
                  <a:cubicBezTo>
                    <a:pt x="52752" y="73293"/>
                    <a:pt x="51494" y="66308"/>
                    <a:pt x="52338" y="59108"/>
                  </a:cubicBezTo>
                  <a:cubicBezTo>
                    <a:pt x="53083" y="52702"/>
                    <a:pt x="55168" y="46528"/>
                    <a:pt x="57419" y="40520"/>
                  </a:cubicBezTo>
                  <a:cubicBezTo>
                    <a:pt x="61739" y="29016"/>
                    <a:pt x="67483" y="17181"/>
                    <a:pt x="66722" y="4585"/>
                  </a:cubicBezTo>
                  <a:cubicBezTo>
                    <a:pt x="66639" y="3112"/>
                    <a:pt x="66457" y="1672"/>
                    <a:pt x="66192" y="232"/>
                  </a:cubicBezTo>
                  <a:cubicBezTo>
                    <a:pt x="66159" y="99"/>
                    <a:pt x="66026" y="0"/>
                    <a:pt x="658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 panose="020B0604020202090204"/>
                <a:buNone/>
              </a:pPr>
              <a:endParaRPr sz="1400" kern="0">
                <a:solidFill>
                  <a:srgbClr val="000000"/>
                </a:solidFill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540885" y="467360"/>
            <a:ext cx="2844165" cy="533400"/>
            <a:chOff x="7680" y="818"/>
            <a:chExt cx="4479" cy="840"/>
          </a:xfrm>
        </p:grpSpPr>
        <p:sp>
          <p:nvSpPr>
            <p:cNvPr id="54" name="Rectangle: Rounded Corners 6"/>
            <p:cNvSpPr/>
            <p:nvPr/>
          </p:nvSpPr>
          <p:spPr>
            <a:xfrm>
              <a:off x="7680" y="818"/>
              <a:ext cx="4479" cy="840"/>
            </a:xfrm>
            <a:prstGeom prst="roundRect">
              <a:avLst>
                <a:gd name="adj" fmla="val 50000"/>
              </a:avLst>
            </a:prstGeom>
            <a:solidFill>
              <a:srgbClr val="FFC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: Rounded Corners 31"/>
            <p:cNvSpPr/>
            <p:nvPr/>
          </p:nvSpPr>
          <p:spPr>
            <a:xfrm>
              <a:off x="7680" y="818"/>
              <a:ext cx="1286" cy="840"/>
            </a:xfrm>
            <a:prstGeom prst="roundRect">
              <a:avLst>
                <a:gd name="adj" fmla="val 50000"/>
              </a:avLst>
            </a:prstGeom>
            <a:solidFill>
              <a:srgbClr val="456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" name="Group 33"/>
            <p:cNvGrpSpPr/>
            <p:nvPr/>
          </p:nvGrpSpPr>
          <p:grpSpPr>
            <a:xfrm>
              <a:off x="8152" y="975"/>
              <a:ext cx="318" cy="527"/>
              <a:chOff x="3228975" y="1360488"/>
              <a:chExt cx="173038" cy="287338"/>
            </a:xfrm>
            <a:solidFill>
              <a:schemeClr val="bg1"/>
            </a:solidFill>
          </p:grpSpPr>
          <p:sp>
            <p:nvSpPr>
              <p:cNvPr id="28" name="Freeform 137"/>
              <p:cNvSpPr>
                <a:spLocks noEditPoints="1"/>
              </p:cNvSpPr>
              <p:nvPr/>
            </p:nvSpPr>
            <p:spPr bwMode="auto">
              <a:xfrm>
                <a:off x="3228975" y="1360488"/>
                <a:ext cx="173038" cy="287338"/>
              </a:xfrm>
              <a:custGeom>
                <a:avLst/>
                <a:gdLst>
                  <a:gd name="T0" fmla="*/ 84 w 542"/>
                  <a:gd name="T1" fmla="*/ 873 h 903"/>
                  <a:gd name="T2" fmla="*/ 67 w 542"/>
                  <a:gd name="T3" fmla="*/ 869 h 903"/>
                  <a:gd name="T4" fmla="*/ 52 w 542"/>
                  <a:gd name="T5" fmla="*/ 859 h 903"/>
                  <a:gd name="T6" fmla="*/ 40 w 542"/>
                  <a:gd name="T7" fmla="*/ 847 h 903"/>
                  <a:gd name="T8" fmla="*/ 33 w 542"/>
                  <a:gd name="T9" fmla="*/ 831 h 903"/>
                  <a:gd name="T10" fmla="*/ 31 w 542"/>
                  <a:gd name="T11" fmla="*/ 813 h 903"/>
                  <a:gd name="T12" fmla="*/ 512 w 542"/>
                  <a:gd name="T13" fmla="*/ 813 h 903"/>
                  <a:gd name="T14" fmla="*/ 509 w 542"/>
                  <a:gd name="T15" fmla="*/ 831 h 903"/>
                  <a:gd name="T16" fmla="*/ 502 w 542"/>
                  <a:gd name="T17" fmla="*/ 847 h 903"/>
                  <a:gd name="T18" fmla="*/ 490 w 542"/>
                  <a:gd name="T19" fmla="*/ 859 h 903"/>
                  <a:gd name="T20" fmla="*/ 475 w 542"/>
                  <a:gd name="T21" fmla="*/ 869 h 903"/>
                  <a:gd name="T22" fmla="*/ 458 w 542"/>
                  <a:gd name="T23" fmla="*/ 873 h 903"/>
                  <a:gd name="T24" fmla="*/ 452 w 542"/>
                  <a:gd name="T25" fmla="*/ 30 h 903"/>
                  <a:gd name="T26" fmla="*/ 469 w 542"/>
                  <a:gd name="T27" fmla="*/ 33 h 903"/>
                  <a:gd name="T28" fmla="*/ 486 w 542"/>
                  <a:gd name="T29" fmla="*/ 41 h 903"/>
                  <a:gd name="T30" fmla="*/ 498 w 542"/>
                  <a:gd name="T31" fmla="*/ 52 h 903"/>
                  <a:gd name="T32" fmla="*/ 507 w 542"/>
                  <a:gd name="T33" fmla="*/ 68 h 903"/>
                  <a:gd name="T34" fmla="*/ 511 w 542"/>
                  <a:gd name="T35" fmla="*/ 85 h 903"/>
                  <a:gd name="T36" fmla="*/ 31 w 542"/>
                  <a:gd name="T37" fmla="*/ 151 h 903"/>
                  <a:gd name="T38" fmla="*/ 32 w 542"/>
                  <a:gd name="T39" fmla="*/ 78 h 903"/>
                  <a:gd name="T40" fmla="*/ 37 w 542"/>
                  <a:gd name="T41" fmla="*/ 62 h 903"/>
                  <a:gd name="T42" fmla="*/ 48 w 542"/>
                  <a:gd name="T43" fmla="*/ 48 h 903"/>
                  <a:gd name="T44" fmla="*/ 62 w 542"/>
                  <a:gd name="T45" fmla="*/ 37 h 903"/>
                  <a:gd name="T46" fmla="*/ 78 w 542"/>
                  <a:gd name="T47" fmla="*/ 32 h 903"/>
                  <a:gd name="T48" fmla="*/ 31 w 542"/>
                  <a:gd name="T49" fmla="*/ 181 h 903"/>
                  <a:gd name="T50" fmla="*/ 31 w 542"/>
                  <a:gd name="T51" fmla="*/ 723 h 903"/>
                  <a:gd name="T52" fmla="*/ 91 w 542"/>
                  <a:gd name="T53" fmla="*/ 0 h 903"/>
                  <a:gd name="T54" fmla="*/ 64 w 542"/>
                  <a:gd name="T55" fmla="*/ 4 h 903"/>
                  <a:gd name="T56" fmla="*/ 40 w 542"/>
                  <a:gd name="T57" fmla="*/ 16 h 903"/>
                  <a:gd name="T58" fmla="*/ 21 w 542"/>
                  <a:gd name="T59" fmla="*/ 33 h 903"/>
                  <a:gd name="T60" fmla="*/ 7 w 542"/>
                  <a:gd name="T61" fmla="*/ 56 h 903"/>
                  <a:gd name="T62" fmla="*/ 1 w 542"/>
                  <a:gd name="T63" fmla="*/ 81 h 903"/>
                  <a:gd name="T64" fmla="*/ 1 w 542"/>
                  <a:gd name="T65" fmla="*/ 823 h 903"/>
                  <a:gd name="T66" fmla="*/ 7 w 542"/>
                  <a:gd name="T67" fmla="*/ 848 h 903"/>
                  <a:gd name="T68" fmla="*/ 21 w 542"/>
                  <a:gd name="T69" fmla="*/ 871 h 903"/>
                  <a:gd name="T70" fmla="*/ 40 w 542"/>
                  <a:gd name="T71" fmla="*/ 888 h 903"/>
                  <a:gd name="T72" fmla="*/ 64 w 542"/>
                  <a:gd name="T73" fmla="*/ 900 h 903"/>
                  <a:gd name="T74" fmla="*/ 91 w 542"/>
                  <a:gd name="T75" fmla="*/ 903 h 903"/>
                  <a:gd name="T76" fmla="*/ 469 w 542"/>
                  <a:gd name="T77" fmla="*/ 902 h 903"/>
                  <a:gd name="T78" fmla="*/ 495 w 542"/>
                  <a:gd name="T79" fmla="*/ 892 h 903"/>
                  <a:gd name="T80" fmla="*/ 516 w 542"/>
                  <a:gd name="T81" fmla="*/ 877 h 903"/>
                  <a:gd name="T82" fmla="*/ 532 w 542"/>
                  <a:gd name="T83" fmla="*/ 856 h 903"/>
                  <a:gd name="T84" fmla="*/ 540 w 542"/>
                  <a:gd name="T85" fmla="*/ 831 h 903"/>
                  <a:gd name="T86" fmla="*/ 542 w 542"/>
                  <a:gd name="T87" fmla="*/ 91 h 903"/>
                  <a:gd name="T88" fmla="*/ 538 w 542"/>
                  <a:gd name="T89" fmla="*/ 63 h 903"/>
                  <a:gd name="T90" fmla="*/ 526 w 542"/>
                  <a:gd name="T91" fmla="*/ 40 h 903"/>
                  <a:gd name="T92" fmla="*/ 509 w 542"/>
                  <a:gd name="T93" fmla="*/ 21 h 903"/>
                  <a:gd name="T94" fmla="*/ 487 w 542"/>
                  <a:gd name="T95" fmla="*/ 7 h 903"/>
                  <a:gd name="T96" fmla="*/ 461 w 542"/>
                  <a:gd name="T97" fmla="*/ 1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42" h="903">
                    <a:moveTo>
                      <a:pt x="452" y="873"/>
                    </a:moveTo>
                    <a:lnTo>
                      <a:pt x="91" y="873"/>
                    </a:lnTo>
                    <a:lnTo>
                      <a:pt x="84" y="873"/>
                    </a:lnTo>
                    <a:lnTo>
                      <a:pt x="78" y="872"/>
                    </a:lnTo>
                    <a:lnTo>
                      <a:pt x="73" y="871"/>
                    </a:lnTo>
                    <a:lnTo>
                      <a:pt x="67" y="869"/>
                    </a:lnTo>
                    <a:lnTo>
                      <a:pt x="62" y="867"/>
                    </a:lnTo>
                    <a:lnTo>
                      <a:pt x="57" y="863"/>
                    </a:lnTo>
                    <a:lnTo>
                      <a:pt x="52" y="859"/>
                    </a:lnTo>
                    <a:lnTo>
                      <a:pt x="48" y="856"/>
                    </a:lnTo>
                    <a:lnTo>
                      <a:pt x="44" y="852"/>
                    </a:lnTo>
                    <a:lnTo>
                      <a:pt x="40" y="847"/>
                    </a:lnTo>
                    <a:lnTo>
                      <a:pt x="37" y="842"/>
                    </a:lnTo>
                    <a:lnTo>
                      <a:pt x="35" y="837"/>
                    </a:lnTo>
                    <a:lnTo>
                      <a:pt x="33" y="831"/>
                    </a:lnTo>
                    <a:lnTo>
                      <a:pt x="32" y="826"/>
                    </a:lnTo>
                    <a:lnTo>
                      <a:pt x="31" y="819"/>
                    </a:lnTo>
                    <a:lnTo>
                      <a:pt x="31" y="813"/>
                    </a:lnTo>
                    <a:lnTo>
                      <a:pt x="31" y="753"/>
                    </a:lnTo>
                    <a:lnTo>
                      <a:pt x="512" y="753"/>
                    </a:lnTo>
                    <a:lnTo>
                      <a:pt x="512" y="813"/>
                    </a:lnTo>
                    <a:lnTo>
                      <a:pt x="511" y="819"/>
                    </a:lnTo>
                    <a:lnTo>
                      <a:pt x="511" y="825"/>
                    </a:lnTo>
                    <a:lnTo>
                      <a:pt x="509" y="831"/>
                    </a:lnTo>
                    <a:lnTo>
                      <a:pt x="507" y="837"/>
                    </a:lnTo>
                    <a:lnTo>
                      <a:pt x="505" y="842"/>
                    </a:lnTo>
                    <a:lnTo>
                      <a:pt x="502" y="847"/>
                    </a:lnTo>
                    <a:lnTo>
                      <a:pt x="498" y="852"/>
                    </a:lnTo>
                    <a:lnTo>
                      <a:pt x="494" y="856"/>
                    </a:lnTo>
                    <a:lnTo>
                      <a:pt x="490" y="859"/>
                    </a:lnTo>
                    <a:lnTo>
                      <a:pt x="486" y="863"/>
                    </a:lnTo>
                    <a:lnTo>
                      <a:pt x="480" y="867"/>
                    </a:lnTo>
                    <a:lnTo>
                      <a:pt x="475" y="869"/>
                    </a:lnTo>
                    <a:lnTo>
                      <a:pt x="469" y="871"/>
                    </a:lnTo>
                    <a:lnTo>
                      <a:pt x="464" y="872"/>
                    </a:lnTo>
                    <a:lnTo>
                      <a:pt x="458" y="873"/>
                    </a:lnTo>
                    <a:lnTo>
                      <a:pt x="452" y="873"/>
                    </a:lnTo>
                    <a:close/>
                    <a:moveTo>
                      <a:pt x="91" y="30"/>
                    </a:moveTo>
                    <a:lnTo>
                      <a:pt x="452" y="30"/>
                    </a:lnTo>
                    <a:lnTo>
                      <a:pt x="458" y="31"/>
                    </a:lnTo>
                    <a:lnTo>
                      <a:pt x="464" y="32"/>
                    </a:lnTo>
                    <a:lnTo>
                      <a:pt x="469" y="33"/>
                    </a:lnTo>
                    <a:lnTo>
                      <a:pt x="475" y="35"/>
                    </a:lnTo>
                    <a:lnTo>
                      <a:pt x="480" y="37"/>
                    </a:lnTo>
                    <a:lnTo>
                      <a:pt x="486" y="41"/>
                    </a:lnTo>
                    <a:lnTo>
                      <a:pt x="490" y="44"/>
                    </a:lnTo>
                    <a:lnTo>
                      <a:pt x="494" y="48"/>
                    </a:lnTo>
                    <a:lnTo>
                      <a:pt x="498" y="52"/>
                    </a:lnTo>
                    <a:lnTo>
                      <a:pt x="502" y="57"/>
                    </a:lnTo>
                    <a:lnTo>
                      <a:pt x="505" y="62"/>
                    </a:lnTo>
                    <a:lnTo>
                      <a:pt x="507" y="68"/>
                    </a:lnTo>
                    <a:lnTo>
                      <a:pt x="509" y="73"/>
                    </a:lnTo>
                    <a:lnTo>
                      <a:pt x="511" y="78"/>
                    </a:lnTo>
                    <a:lnTo>
                      <a:pt x="511" y="85"/>
                    </a:lnTo>
                    <a:lnTo>
                      <a:pt x="512" y="91"/>
                    </a:lnTo>
                    <a:lnTo>
                      <a:pt x="512" y="151"/>
                    </a:lnTo>
                    <a:lnTo>
                      <a:pt x="31" y="151"/>
                    </a:lnTo>
                    <a:lnTo>
                      <a:pt x="31" y="91"/>
                    </a:lnTo>
                    <a:lnTo>
                      <a:pt x="31" y="85"/>
                    </a:lnTo>
                    <a:lnTo>
                      <a:pt x="32" y="78"/>
                    </a:lnTo>
                    <a:lnTo>
                      <a:pt x="33" y="73"/>
                    </a:lnTo>
                    <a:lnTo>
                      <a:pt x="35" y="68"/>
                    </a:lnTo>
                    <a:lnTo>
                      <a:pt x="37" y="62"/>
                    </a:lnTo>
                    <a:lnTo>
                      <a:pt x="40" y="57"/>
                    </a:lnTo>
                    <a:lnTo>
                      <a:pt x="44" y="52"/>
                    </a:lnTo>
                    <a:lnTo>
                      <a:pt x="48" y="48"/>
                    </a:lnTo>
                    <a:lnTo>
                      <a:pt x="52" y="44"/>
                    </a:lnTo>
                    <a:lnTo>
                      <a:pt x="57" y="41"/>
                    </a:lnTo>
                    <a:lnTo>
                      <a:pt x="62" y="37"/>
                    </a:lnTo>
                    <a:lnTo>
                      <a:pt x="67" y="35"/>
                    </a:lnTo>
                    <a:lnTo>
                      <a:pt x="73" y="33"/>
                    </a:lnTo>
                    <a:lnTo>
                      <a:pt x="78" y="32"/>
                    </a:lnTo>
                    <a:lnTo>
                      <a:pt x="84" y="31"/>
                    </a:lnTo>
                    <a:lnTo>
                      <a:pt x="91" y="30"/>
                    </a:lnTo>
                    <a:close/>
                    <a:moveTo>
                      <a:pt x="31" y="181"/>
                    </a:moveTo>
                    <a:lnTo>
                      <a:pt x="512" y="181"/>
                    </a:lnTo>
                    <a:lnTo>
                      <a:pt x="512" y="723"/>
                    </a:lnTo>
                    <a:lnTo>
                      <a:pt x="31" y="723"/>
                    </a:lnTo>
                    <a:lnTo>
                      <a:pt x="31" y="181"/>
                    </a:lnTo>
                    <a:close/>
                    <a:moveTo>
                      <a:pt x="452" y="0"/>
                    </a:moveTo>
                    <a:lnTo>
                      <a:pt x="91" y="0"/>
                    </a:lnTo>
                    <a:lnTo>
                      <a:pt x="81" y="1"/>
                    </a:lnTo>
                    <a:lnTo>
                      <a:pt x="73" y="2"/>
                    </a:lnTo>
                    <a:lnTo>
                      <a:pt x="64" y="4"/>
                    </a:lnTo>
                    <a:lnTo>
                      <a:pt x="55" y="7"/>
                    </a:lnTo>
                    <a:lnTo>
                      <a:pt x="48" y="11"/>
                    </a:lnTo>
                    <a:lnTo>
                      <a:pt x="40" y="16"/>
                    </a:lnTo>
                    <a:lnTo>
                      <a:pt x="33" y="21"/>
                    </a:lnTo>
                    <a:lnTo>
                      <a:pt x="27" y="27"/>
                    </a:lnTo>
                    <a:lnTo>
                      <a:pt x="21" y="33"/>
                    </a:lnTo>
                    <a:lnTo>
                      <a:pt x="16" y="40"/>
                    </a:lnTo>
                    <a:lnTo>
                      <a:pt x="12" y="47"/>
                    </a:lnTo>
                    <a:lnTo>
                      <a:pt x="7" y="56"/>
                    </a:lnTo>
                    <a:lnTo>
                      <a:pt x="4" y="64"/>
                    </a:lnTo>
                    <a:lnTo>
                      <a:pt x="2" y="73"/>
                    </a:lnTo>
                    <a:lnTo>
                      <a:pt x="1" y="81"/>
                    </a:lnTo>
                    <a:lnTo>
                      <a:pt x="0" y="91"/>
                    </a:lnTo>
                    <a:lnTo>
                      <a:pt x="0" y="813"/>
                    </a:lnTo>
                    <a:lnTo>
                      <a:pt x="1" y="823"/>
                    </a:lnTo>
                    <a:lnTo>
                      <a:pt x="2" y="831"/>
                    </a:lnTo>
                    <a:lnTo>
                      <a:pt x="4" y="840"/>
                    </a:lnTo>
                    <a:lnTo>
                      <a:pt x="7" y="848"/>
                    </a:lnTo>
                    <a:lnTo>
                      <a:pt x="12" y="856"/>
                    </a:lnTo>
                    <a:lnTo>
                      <a:pt x="16" y="863"/>
                    </a:lnTo>
                    <a:lnTo>
                      <a:pt x="21" y="871"/>
                    </a:lnTo>
                    <a:lnTo>
                      <a:pt x="27" y="877"/>
                    </a:lnTo>
                    <a:lnTo>
                      <a:pt x="33" y="883"/>
                    </a:lnTo>
                    <a:lnTo>
                      <a:pt x="40" y="888"/>
                    </a:lnTo>
                    <a:lnTo>
                      <a:pt x="48" y="892"/>
                    </a:lnTo>
                    <a:lnTo>
                      <a:pt x="55" y="897"/>
                    </a:lnTo>
                    <a:lnTo>
                      <a:pt x="64" y="900"/>
                    </a:lnTo>
                    <a:lnTo>
                      <a:pt x="73" y="902"/>
                    </a:lnTo>
                    <a:lnTo>
                      <a:pt x="81" y="903"/>
                    </a:lnTo>
                    <a:lnTo>
                      <a:pt x="91" y="903"/>
                    </a:lnTo>
                    <a:lnTo>
                      <a:pt x="452" y="903"/>
                    </a:lnTo>
                    <a:lnTo>
                      <a:pt x="461" y="903"/>
                    </a:lnTo>
                    <a:lnTo>
                      <a:pt x="469" y="902"/>
                    </a:lnTo>
                    <a:lnTo>
                      <a:pt x="479" y="900"/>
                    </a:lnTo>
                    <a:lnTo>
                      <a:pt x="487" y="897"/>
                    </a:lnTo>
                    <a:lnTo>
                      <a:pt x="495" y="892"/>
                    </a:lnTo>
                    <a:lnTo>
                      <a:pt x="503" y="888"/>
                    </a:lnTo>
                    <a:lnTo>
                      <a:pt x="509" y="883"/>
                    </a:lnTo>
                    <a:lnTo>
                      <a:pt x="516" y="877"/>
                    </a:lnTo>
                    <a:lnTo>
                      <a:pt x="521" y="871"/>
                    </a:lnTo>
                    <a:lnTo>
                      <a:pt x="526" y="863"/>
                    </a:lnTo>
                    <a:lnTo>
                      <a:pt x="532" y="856"/>
                    </a:lnTo>
                    <a:lnTo>
                      <a:pt x="535" y="848"/>
                    </a:lnTo>
                    <a:lnTo>
                      <a:pt x="538" y="840"/>
                    </a:lnTo>
                    <a:lnTo>
                      <a:pt x="540" y="831"/>
                    </a:lnTo>
                    <a:lnTo>
                      <a:pt x="541" y="823"/>
                    </a:lnTo>
                    <a:lnTo>
                      <a:pt x="542" y="813"/>
                    </a:lnTo>
                    <a:lnTo>
                      <a:pt x="542" y="91"/>
                    </a:lnTo>
                    <a:lnTo>
                      <a:pt x="541" y="81"/>
                    </a:lnTo>
                    <a:lnTo>
                      <a:pt x="540" y="73"/>
                    </a:lnTo>
                    <a:lnTo>
                      <a:pt x="538" y="63"/>
                    </a:lnTo>
                    <a:lnTo>
                      <a:pt x="535" y="56"/>
                    </a:lnTo>
                    <a:lnTo>
                      <a:pt x="532" y="47"/>
                    </a:lnTo>
                    <a:lnTo>
                      <a:pt x="526" y="40"/>
                    </a:lnTo>
                    <a:lnTo>
                      <a:pt x="521" y="33"/>
                    </a:lnTo>
                    <a:lnTo>
                      <a:pt x="516" y="27"/>
                    </a:lnTo>
                    <a:lnTo>
                      <a:pt x="509" y="21"/>
                    </a:lnTo>
                    <a:lnTo>
                      <a:pt x="503" y="16"/>
                    </a:lnTo>
                    <a:lnTo>
                      <a:pt x="495" y="12"/>
                    </a:lnTo>
                    <a:lnTo>
                      <a:pt x="487" y="7"/>
                    </a:lnTo>
                    <a:lnTo>
                      <a:pt x="479" y="4"/>
                    </a:lnTo>
                    <a:lnTo>
                      <a:pt x="469" y="2"/>
                    </a:lnTo>
                    <a:lnTo>
                      <a:pt x="461" y="1"/>
                    </a:lnTo>
                    <a:lnTo>
                      <a:pt x="452" y="0"/>
                    </a:lnTo>
                    <a:lnTo>
                      <a:pt x="45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Freeform 138"/>
              <p:cNvSpPr/>
              <p:nvPr/>
            </p:nvSpPr>
            <p:spPr bwMode="auto">
              <a:xfrm>
                <a:off x="3278188" y="1389063"/>
                <a:ext cx="76200" cy="9525"/>
              </a:xfrm>
              <a:custGeom>
                <a:avLst/>
                <a:gdLst>
                  <a:gd name="T0" fmla="*/ 15 w 240"/>
                  <a:gd name="T1" fmla="*/ 30 h 30"/>
                  <a:gd name="T2" fmla="*/ 225 w 240"/>
                  <a:gd name="T3" fmla="*/ 30 h 30"/>
                  <a:gd name="T4" fmla="*/ 228 w 240"/>
                  <a:gd name="T5" fmla="*/ 29 h 30"/>
                  <a:gd name="T6" fmla="*/ 232 w 240"/>
                  <a:gd name="T7" fmla="*/ 28 h 30"/>
                  <a:gd name="T8" fmla="*/ 234 w 240"/>
                  <a:gd name="T9" fmla="*/ 27 h 30"/>
                  <a:gd name="T10" fmla="*/ 236 w 240"/>
                  <a:gd name="T11" fmla="*/ 25 h 30"/>
                  <a:gd name="T12" fmla="*/ 238 w 240"/>
                  <a:gd name="T13" fmla="*/ 23 h 30"/>
                  <a:gd name="T14" fmla="*/ 239 w 240"/>
                  <a:gd name="T15" fmla="*/ 20 h 30"/>
                  <a:gd name="T16" fmla="*/ 240 w 240"/>
                  <a:gd name="T17" fmla="*/ 17 h 30"/>
                  <a:gd name="T18" fmla="*/ 240 w 240"/>
                  <a:gd name="T19" fmla="*/ 15 h 30"/>
                  <a:gd name="T20" fmla="*/ 240 w 240"/>
                  <a:gd name="T21" fmla="*/ 12 h 30"/>
                  <a:gd name="T22" fmla="*/ 239 w 240"/>
                  <a:gd name="T23" fmla="*/ 9 h 30"/>
                  <a:gd name="T24" fmla="*/ 238 w 240"/>
                  <a:gd name="T25" fmla="*/ 7 h 30"/>
                  <a:gd name="T26" fmla="*/ 236 w 240"/>
                  <a:gd name="T27" fmla="*/ 4 h 30"/>
                  <a:gd name="T28" fmla="*/ 234 w 240"/>
                  <a:gd name="T29" fmla="*/ 2 h 30"/>
                  <a:gd name="T30" fmla="*/ 232 w 240"/>
                  <a:gd name="T31" fmla="*/ 1 h 30"/>
                  <a:gd name="T32" fmla="*/ 228 w 240"/>
                  <a:gd name="T33" fmla="*/ 0 h 30"/>
                  <a:gd name="T34" fmla="*/ 225 w 240"/>
                  <a:gd name="T35" fmla="*/ 0 h 30"/>
                  <a:gd name="T36" fmla="*/ 15 w 240"/>
                  <a:gd name="T37" fmla="*/ 0 h 30"/>
                  <a:gd name="T38" fmla="*/ 12 w 240"/>
                  <a:gd name="T39" fmla="*/ 0 h 30"/>
                  <a:gd name="T40" fmla="*/ 9 w 240"/>
                  <a:gd name="T41" fmla="*/ 1 h 30"/>
                  <a:gd name="T42" fmla="*/ 6 w 240"/>
                  <a:gd name="T43" fmla="*/ 2 h 30"/>
                  <a:gd name="T44" fmla="*/ 4 w 240"/>
                  <a:gd name="T45" fmla="*/ 4 h 30"/>
                  <a:gd name="T46" fmla="*/ 2 w 240"/>
                  <a:gd name="T47" fmla="*/ 7 h 30"/>
                  <a:gd name="T48" fmla="*/ 1 w 240"/>
                  <a:gd name="T49" fmla="*/ 9 h 30"/>
                  <a:gd name="T50" fmla="*/ 0 w 240"/>
                  <a:gd name="T51" fmla="*/ 12 h 30"/>
                  <a:gd name="T52" fmla="*/ 0 w 240"/>
                  <a:gd name="T53" fmla="*/ 15 h 30"/>
                  <a:gd name="T54" fmla="*/ 0 w 240"/>
                  <a:gd name="T55" fmla="*/ 17 h 30"/>
                  <a:gd name="T56" fmla="*/ 1 w 240"/>
                  <a:gd name="T57" fmla="*/ 20 h 30"/>
                  <a:gd name="T58" fmla="*/ 2 w 240"/>
                  <a:gd name="T59" fmla="*/ 23 h 30"/>
                  <a:gd name="T60" fmla="*/ 4 w 240"/>
                  <a:gd name="T61" fmla="*/ 25 h 30"/>
                  <a:gd name="T62" fmla="*/ 6 w 240"/>
                  <a:gd name="T63" fmla="*/ 27 h 30"/>
                  <a:gd name="T64" fmla="*/ 9 w 240"/>
                  <a:gd name="T65" fmla="*/ 29 h 30"/>
                  <a:gd name="T66" fmla="*/ 12 w 240"/>
                  <a:gd name="T67" fmla="*/ 29 h 30"/>
                  <a:gd name="T68" fmla="*/ 15 w 240"/>
                  <a:gd name="T69" fmla="*/ 30 h 30"/>
                  <a:gd name="T70" fmla="*/ 15 w 240"/>
                  <a:gd name="T7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0" h="30">
                    <a:moveTo>
                      <a:pt x="15" y="30"/>
                    </a:moveTo>
                    <a:lnTo>
                      <a:pt x="225" y="30"/>
                    </a:lnTo>
                    <a:lnTo>
                      <a:pt x="228" y="29"/>
                    </a:lnTo>
                    <a:lnTo>
                      <a:pt x="232" y="28"/>
                    </a:lnTo>
                    <a:lnTo>
                      <a:pt x="234" y="27"/>
                    </a:lnTo>
                    <a:lnTo>
                      <a:pt x="236" y="25"/>
                    </a:lnTo>
                    <a:lnTo>
                      <a:pt x="238" y="23"/>
                    </a:lnTo>
                    <a:lnTo>
                      <a:pt x="239" y="20"/>
                    </a:lnTo>
                    <a:lnTo>
                      <a:pt x="240" y="17"/>
                    </a:lnTo>
                    <a:lnTo>
                      <a:pt x="240" y="15"/>
                    </a:lnTo>
                    <a:lnTo>
                      <a:pt x="240" y="12"/>
                    </a:lnTo>
                    <a:lnTo>
                      <a:pt x="239" y="9"/>
                    </a:lnTo>
                    <a:lnTo>
                      <a:pt x="238" y="7"/>
                    </a:lnTo>
                    <a:lnTo>
                      <a:pt x="236" y="4"/>
                    </a:lnTo>
                    <a:lnTo>
                      <a:pt x="234" y="2"/>
                    </a:lnTo>
                    <a:lnTo>
                      <a:pt x="232" y="1"/>
                    </a:lnTo>
                    <a:lnTo>
                      <a:pt x="228" y="0"/>
                    </a:lnTo>
                    <a:lnTo>
                      <a:pt x="225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4" y="25"/>
                    </a:lnTo>
                    <a:lnTo>
                      <a:pt x="6" y="27"/>
                    </a:lnTo>
                    <a:lnTo>
                      <a:pt x="9" y="29"/>
                    </a:lnTo>
                    <a:lnTo>
                      <a:pt x="12" y="29"/>
                    </a:lnTo>
                    <a:lnTo>
                      <a:pt x="15" y="30"/>
                    </a:lnTo>
                    <a:lnTo>
                      <a:pt x="1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 139"/>
              <p:cNvSpPr>
                <a:spLocks noEditPoints="1"/>
              </p:cNvSpPr>
              <p:nvPr/>
            </p:nvSpPr>
            <p:spPr bwMode="auto">
              <a:xfrm>
                <a:off x="3302000" y="1604963"/>
                <a:ext cx="28575" cy="28575"/>
              </a:xfrm>
              <a:custGeom>
                <a:avLst/>
                <a:gdLst>
                  <a:gd name="T0" fmla="*/ 42 w 90"/>
                  <a:gd name="T1" fmla="*/ 60 h 90"/>
                  <a:gd name="T2" fmla="*/ 36 w 90"/>
                  <a:gd name="T3" fmla="*/ 58 h 90"/>
                  <a:gd name="T4" fmla="*/ 32 w 90"/>
                  <a:gd name="T5" fmla="*/ 54 h 90"/>
                  <a:gd name="T6" fmla="*/ 30 w 90"/>
                  <a:gd name="T7" fmla="*/ 48 h 90"/>
                  <a:gd name="T8" fmla="*/ 30 w 90"/>
                  <a:gd name="T9" fmla="*/ 42 h 90"/>
                  <a:gd name="T10" fmla="*/ 32 w 90"/>
                  <a:gd name="T11" fmla="*/ 36 h 90"/>
                  <a:gd name="T12" fmla="*/ 36 w 90"/>
                  <a:gd name="T13" fmla="*/ 33 h 90"/>
                  <a:gd name="T14" fmla="*/ 42 w 90"/>
                  <a:gd name="T15" fmla="*/ 30 h 90"/>
                  <a:gd name="T16" fmla="*/ 48 w 90"/>
                  <a:gd name="T17" fmla="*/ 30 h 90"/>
                  <a:gd name="T18" fmla="*/ 54 w 90"/>
                  <a:gd name="T19" fmla="*/ 33 h 90"/>
                  <a:gd name="T20" fmla="*/ 58 w 90"/>
                  <a:gd name="T21" fmla="*/ 36 h 90"/>
                  <a:gd name="T22" fmla="*/ 60 w 90"/>
                  <a:gd name="T23" fmla="*/ 42 h 90"/>
                  <a:gd name="T24" fmla="*/ 60 w 90"/>
                  <a:gd name="T25" fmla="*/ 48 h 90"/>
                  <a:gd name="T26" fmla="*/ 58 w 90"/>
                  <a:gd name="T27" fmla="*/ 54 h 90"/>
                  <a:gd name="T28" fmla="*/ 54 w 90"/>
                  <a:gd name="T29" fmla="*/ 58 h 90"/>
                  <a:gd name="T30" fmla="*/ 48 w 90"/>
                  <a:gd name="T31" fmla="*/ 60 h 90"/>
                  <a:gd name="T32" fmla="*/ 45 w 90"/>
                  <a:gd name="T33" fmla="*/ 0 h 90"/>
                  <a:gd name="T34" fmla="*/ 28 w 90"/>
                  <a:gd name="T35" fmla="*/ 3 h 90"/>
                  <a:gd name="T36" fmla="*/ 13 w 90"/>
                  <a:gd name="T37" fmla="*/ 13 h 90"/>
                  <a:gd name="T38" fmla="*/ 3 w 90"/>
                  <a:gd name="T39" fmla="*/ 28 h 90"/>
                  <a:gd name="T40" fmla="*/ 0 w 90"/>
                  <a:gd name="T41" fmla="*/ 45 h 90"/>
                  <a:gd name="T42" fmla="*/ 3 w 90"/>
                  <a:gd name="T43" fmla="*/ 63 h 90"/>
                  <a:gd name="T44" fmla="*/ 13 w 90"/>
                  <a:gd name="T45" fmla="*/ 77 h 90"/>
                  <a:gd name="T46" fmla="*/ 28 w 90"/>
                  <a:gd name="T47" fmla="*/ 87 h 90"/>
                  <a:gd name="T48" fmla="*/ 45 w 90"/>
                  <a:gd name="T49" fmla="*/ 90 h 90"/>
                  <a:gd name="T50" fmla="*/ 62 w 90"/>
                  <a:gd name="T51" fmla="*/ 87 h 90"/>
                  <a:gd name="T52" fmla="*/ 77 w 90"/>
                  <a:gd name="T53" fmla="*/ 77 h 90"/>
                  <a:gd name="T54" fmla="*/ 87 w 90"/>
                  <a:gd name="T55" fmla="*/ 63 h 90"/>
                  <a:gd name="T56" fmla="*/ 90 w 90"/>
                  <a:gd name="T57" fmla="*/ 45 h 90"/>
                  <a:gd name="T58" fmla="*/ 87 w 90"/>
                  <a:gd name="T59" fmla="*/ 28 h 90"/>
                  <a:gd name="T60" fmla="*/ 77 w 90"/>
                  <a:gd name="T61" fmla="*/ 13 h 90"/>
                  <a:gd name="T62" fmla="*/ 62 w 90"/>
                  <a:gd name="T63" fmla="*/ 3 h 90"/>
                  <a:gd name="T64" fmla="*/ 45 w 90"/>
                  <a:gd name="T65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0" h="90">
                    <a:moveTo>
                      <a:pt x="45" y="60"/>
                    </a:moveTo>
                    <a:lnTo>
                      <a:pt x="42" y="60"/>
                    </a:lnTo>
                    <a:lnTo>
                      <a:pt x="40" y="59"/>
                    </a:lnTo>
                    <a:lnTo>
                      <a:pt x="36" y="58"/>
                    </a:lnTo>
                    <a:lnTo>
                      <a:pt x="34" y="56"/>
                    </a:lnTo>
                    <a:lnTo>
                      <a:pt x="32" y="54"/>
                    </a:lnTo>
                    <a:lnTo>
                      <a:pt x="31" y="51"/>
                    </a:lnTo>
                    <a:lnTo>
                      <a:pt x="30" y="48"/>
                    </a:lnTo>
                    <a:lnTo>
                      <a:pt x="30" y="45"/>
                    </a:lnTo>
                    <a:lnTo>
                      <a:pt x="30" y="42"/>
                    </a:lnTo>
                    <a:lnTo>
                      <a:pt x="31" y="40"/>
                    </a:lnTo>
                    <a:lnTo>
                      <a:pt x="32" y="36"/>
                    </a:lnTo>
                    <a:lnTo>
                      <a:pt x="34" y="34"/>
                    </a:lnTo>
                    <a:lnTo>
                      <a:pt x="36" y="33"/>
                    </a:lnTo>
                    <a:lnTo>
                      <a:pt x="40" y="31"/>
                    </a:lnTo>
                    <a:lnTo>
                      <a:pt x="42" y="30"/>
                    </a:lnTo>
                    <a:lnTo>
                      <a:pt x="45" y="30"/>
                    </a:lnTo>
                    <a:lnTo>
                      <a:pt x="48" y="30"/>
                    </a:lnTo>
                    <a:lnTo>
                      <a:pt x="51" y="31"/>
                    </a:lnTo>
                    <a:lnTo>
                      <a:pt x="54" y="33"/>
                    </a:lnTo>
                    <a:lnTo>
                      <a:pt x="56" y="34"/>
                    </a:lnTo>
                    <a:lnTo>
                      <a:pt x="58" y="36"/>
                    </a:lnTo>
                    <a:lnTo>
                      <a:pt x="59" y="40"/>
                    </a:lnTo>
                    <a:lnTo>
                      <a:pt x="60" y="42"/>
                    </a:lnTo>
                    <a:lnTo>
                      <a:pt x="60" y="45"/>
                    </a:lnTo>
                    <a:lnTo>
                      <a:pt x="60" y="48"/>
                    </a:lnTo>
                    <a:lnTo>
                      <a:pt x="59" y="51"/>
                    </a:lnTo>
                    <a:lnTo>
                      <a:pt x="58" y="54"/>
                    </a:lnTo>
                    <a:lnTo>
                      <a:pt x="56" y="56"/>
                    </a:lnTo>
                    <a:lnTo>
                      <a:pt x="54" y="58"/>
                    </a:lnTo>
                    <a:lnTo>
                      <a:pt x="51" y="59"/>
                    </a:lnTo>
                    <a:lnTo>
                      <a:pt x="48" y="60"/>
                    </a:lnTo>
                    <a:lnTo>
                      <a:pt x="45" y="60"/>
                    </a:lnTo>
                    <a:close/>
                    <a:moveTo>
                      <a:pt x="45" y="0"/>
                    </a:moveTo>
                    <a:lnTo>
                      <a:pt x="36" y="1"/>
                    </a:lnTo>
                    <a:lnTo>
                      <a:pt x="28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20"/>
                    </a:lnTo>
                    <a:lnTo>
                      <a:pt x="3" y="28"/>
                    </a:lnTo>
                    <a:lnTo>
                      <a:pt x="1" y="36"/>
                    </a:lnTo>
                    <a:lnTo>
                      <a:pt x="0" y="45"/>
                    </a:lnTo>
                    <a:lnTo>
                      <a:pt x="1" y="55"/>
                    </a:lnTo>
                    <a:lnTo>
                      <a:pt x="3" y="63"/>
                    </a:lnTo>
                    <a:lnTo>
                      <a:pt x="8" y="71"/>
                    </a:lnTo>
                    <a:lnTo>
                      <a:pt x="13" y="77"/>
                    </a:lnTo>
                    <a:lnTo>
                      <a:pt x="20" y="82"/>
                    </a:lnTo>
                    <a:lnTo>
                      <a:pt x="28" y="87"/>
                    </a:lnTo>
                    <a:lnTo>
                      <a:pt x="36" y="89"/>
                    </a:lnTo>
                    <a:lnTo>
                      <a:pt x="45" y="90"/>
                    </a:lnTo>
                    <a:lnTo>
                      <a:pt x="55" y="89"/>
                    </a:lnTo>
                    <a:lnTo>
                      <a:pt x="62" y="87"/>
                    </a:lnTo>
                    <a:lnTo>
                      <a:pt x="71" y="82"/>
                    </a:lnTo>
                    <a:lnTo>
                      <a:pt x="77" y="77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5"/>
                    </a:lnTo>
                    <a:lnTo>
                      <a:pt x="90" y="45"/>
                    </a:lnTo>
                    <a:lnTo>
                      <a:pt x="89" y="36"/>
                    </a:lnTo>
                    <a:lnTo>
                      <a:pt x="87" y="28"/>
                    </a:lnTo>
                    <a:lnTo>
                      <a:pt x="83" y="20"/>
                    </a:lnTo>
                    <a:lnTo>
                      <a:pt x="77" y="13"/>
                    </a:lnTo>
                    <a:lnTo>
                      <a:pt x="71" y="7"/>
                    </a:lnTo>
                    <a:lnTo>
                      <a:pt x="62" y="3"/>
                    </a:lnTo>
                    <a:lnTo>
                      <a:pt x="55" y="1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9438" y="955"/>
              <a:ext cx="2388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latin typeface="PingFang SC Semibold" panose="020B0400000000000000" charset="-122"/>
                  <a:ea typeface="PingFang SC Semibold" panose="020B0400000000000000" charset="-122"/>
                  <a:sym typeface="+mn-ea"/>
                </a:rPr>
                <a:t>链上隐私保护</a:t>
              </a:r>
              <a:endParaRPr lang="zh-CN" altLang="en-US" sz="1600" b="1" dirty="0">
                <a:latin typeface="PingFang SC Semibold" panose="020B0400000000000000" charset="-122"/>
                <a:ea typeface="PingFang SC Semibold" panose="020B0400000000000000" charset="-122"/>
                <a:sym typeface="+mn-ea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272869"/>
            <a:ext cx="7219950" cy="4991100"/>
          </a:xfrm>
          <a:prstGeom prst="rect">
            <a:avLst/>
          </a:prstGeom>
        </p:spPr>
      </p:pic>
      <p:pic>
        <p:nvPicPr>
          <p:cNvPr id="1026" name="Picture 2" descr="大零币Zcash是什么？—区块链匿名币系列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102" y="2300289"/>
            <a:ext cx="3059996" cy="122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147" y="4152805"/>
            <a:ext cx="2469678" cy="8514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10;p2"/>
          <p:cNvGrpSpPr/>
          <p:nvPr/>
        </p:nvGrpSpPr>
        <p:grpSpPr>
          <a:xfrm>
            <a:off x="10763251" y="-391967"/>
            <a:ext cx="2704770" cy="7496561"/>
            <a:chOff x="2839200" y="245975"/>
            <a:chExt cx="1960600" cy="5218337"/>
          </a:xfrm>
          <a:solidFill>
            <a:srgbClr val="306EF3"/>
          </a:solidFill>
        </p:grpSpPr>
        <p:sp>
          <p:nvSpPr>
            <p:cNvPr id="22" name="Google Shape;11;p2"/>
            <p:cNvSpPr/>
            <p:nvPr/>
          </p:nvSpPr>
          <p:spPr>
            <a:xfrm>
              <a:off x="2849950" y="245975"/>
              <a:ext cx="1924200" cy="5210475"/>
            </a:xfrm>
            <a:custGeom>
              <a:avLst/>
              <a:gdLst/>
              <a:ahLst/>
              <a:cxnLst/>
              <a:rect l="l" t="t" r="r" b="b"/>
              <a:pathLst>
                <a:path w="76968" h="208419" extrusionOk="0">
                  <a:moveTo>
                    <a:pt x="18225" y="828"/>
                  </a:moveTo>
                  <a:lnTo>
                    <a:pt x="18598" y="1969"/>
                  </a:lnTo>
                  <a:lnTo>
                    <a:pt x="18598" y="1969"/>
                  </a:lnTo>
                  <a:cubicBezTo>
                    <a:pt x="19035" y="1899"/>
                    <a:pt x="19479" y="1849"/>
                    <a:pt x="19930" y="1821"/>
                  </a:cubicBezTo>
                  <a:lnTo>
                    <a:pt x="18225" y="828"/>
                  </a:lnTo>
                  <a:close/>
                  <a:moveTo>
                    <a:pt x="65447" y="0"/>
                  </a:moveTo>
                  <a:lnTo>
                    <a:pt x="65447" y="0"/>
                  </a:lnTo>
                  <a:cubicBezTo>
                    <a:pt x="50759" y="1729"/>
                    <a:pt x="35981" y="2607"/>
                    <a:pt x="21184" y="2607"/>
                  </a:cubicBezTo>
                  <a:cubicBezTo>
                    <a:pt x="20391" y="2607"/>
                    <a:pt x="19598" y="2604"/>
                    <a:pt x="18804" y="2599"/>
                  </a:cubicBezTo>
                  <a:lnTo>
                    <a:pt x="18598" y="1969"/>
                  </a:lnTo>
                  <a:lnTo>
                    <a:pt x="18598" y="1969"/>
                  </a:lnTo>
                  <a:cubicBezTo>
                    <a:pt x="11297" y="3133"/>
                    <a:pt x="5789" y="9941"/>
                    <a:pt x="3212" y="17000"/>
                  </a:cubicBezTo>
                  <a:cubicBezTo>
                    <a:pt x="100" y="25607"/>
                    <a:pt x="1" y="34992"/>
                    <a:pt x="2914" y="43648"/>
                  </a:cubicBezTo>
                  <a:cubicBezTo>
                    <a:pt x="6556" y="54374"/>
                    <a:pt x="14467" y="62981"/>
                    <a:pt x="21187" y="72085"/>
                  </a:cubicBezTo>
                  <a:cubicBezTo>
                    <a:pt x="27908" y="81189"/>
                    <a:pt x="33767" y="92063"/>
                    <a:pt x="32228" y="103286"/>
                  </a:cubicBezTo>
                  <a:cubicBezTo>
                    <a:pt x="30937" y="112787"/>
                    <a:pt x="24581" y="120699"/>
                    <a:pt x="18903" y="128428"/>
                  </a:cubicBezTo>
                  <a:cubicBezTo>
                    <a:pt x="13209" y="136142"/>
                    <a:pt x="7731" y="145030"/>
                    <a:pt x="8575" y="154597"/>
                  </a:cubicBezTo>
                  <a:cubicBezTo>
                    <a:pt x="9369" y="163353"/>
                    <a:pt x="15361" y="170819"/>
                    <a:pt x="17182" y="179426"/>
                  </a:cubicBezTo>
                  <a:cubicBezTo>
                    <a:pt x="18854" y="187354"/>
                    <a:pt x="16867" y="195564"/>
                    <a:pt x="14616" y="203360"/>
                  </a:cubicBezTo>
                  <a:cubicBezTo>
                    <a:pt x="14451" y="203972"/>
                    <a:pt x="14269" y="204684"/>
                    <a:pt x="14600" y="205230"/>
                  </a:cubicBezTo>
                  <a:cubicBezTo>
                    <a:pt x="14947" y="205777"/>
                    <a:pt x="15576" y="205942"/>
                    <a:pt x="16172" y="206075"/>
                  </a:cubicBezTo>
                  <a:cubicBezTo>
                    <a:pt x="22980" y="207637"/>
                    <a:pt x="29923" y="208419"/>
                    <a:pt x="36864" y="208419"/>
                  </a:cubicBezTo>
                  <a:cubicBezTo>
                    <a:pt x="43897" y="208419"/>
                    <a:pt x="50928" y="207616"/>
                    <a:pt x="57817" y="206008"/>
                  </a:cubicBezTo>
                  <a:cubicBezTo>
                    <a:pt x="55930" y="199586"/>
                    <a:pt x="57900" y="192667"/>
                    <a:pt x="60945" y="186725"/>
                  </a:cubicBezTo>
                  <a:cubicBezTo>
                    <a:pt x="63991" y="180799"/>
                    <a:pt x="68112" y="175437"/>
                    <a:pt x="70959" y="169412"/>
                  </a:cubicBezTo>
                  <a:cubicBezTo>
                    <a:pt x="76752" y="157180"/>
                    <a:pt x="76968" y="142879"/>
                    <a:pt x="74104" y="129653"/>
                  </a:cubicBezTo>
                  <a:cubicBezTo>
                    <a:pt x="71241" y="116428"/>
                    <a:pt x="65514" y="104014"/>
                    <a:pt x="59754" y="91782"/>
                  </a:cubicBezTo>
                  <a:cubicBezTo>
                    <a:pt x="55947" y="83688"/>
                    <a:pt x="52040" y="75395"/>
                    <a:pt x="51378" y="66490"/>
                  </a:cubicBezTo>
                  <a:cubicBezTo>
                    <a:pt x="49723" y="43615"/>
                    <a:pt x="69685" y="22528"/>
                    <a:pt x="65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 panose="020B0604020202090204"/>
                <a:buNone/>
              </a:pPr>
              <a:endParaRPr sz="1400" kern="0">
                <a:solidFill>
                  <a:srgbClr val="000000"/>
                </a:solidFill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3" name="Google Shape;12;p2"/>
            <p:cNvSpPr/>
            <p:nvPr/>
          </p:nvSpPr>
          <p:spPr>
            <a:xfrm>
              <a:off x="2839200" y="328150"/>
              <a:ext cx="1960600" cy="5136162"/>
            </a:xfrm>
            <a:custGeom>
              <a:avLst/>
              <a:gdLst/>
              <a:ahLst/>
              <a:cxnLst/>
              <a:rect l="l" t="t" r="r" b="b"/>
              <a:pathLst>
                <a:path w="78424" h="209042" extrusionOk="0">
                  <a:moveTo>
                    <a:pt x="65642" y="658"/>
                  </a:moveTo>
                  <a:cubicBezTo>
                    <a:pt x="67840" y="13294"/>
                    <a:pt x="62536" y="25536"/>
                    <a:pt x="58065" y="37060"/>
                  </a:cubicBezTo>
                  <a:cubicBezTo>
                    <a:pt x="55748" y="43036"/>
                    <a:pt x="53497" y="49061"/>
                    <a:pt x="52288" y="55367"/>
                  </a:cubicBezTo>
                  <a:cubicBezTo>
                    <a:pt x="51047" y="61888"/>
                    <a:pt x="51179" y="68410"/>
                    <a:pt x="52901" y="74816"/>
                  </a:cubicBezTo>
                  <a:cubicBezTo>
                    <a:pt x="54870" y="82115"/>
                    <a:pt x="58346" y="88902"/>
                    <a:pt x="61541" y="95721"/>
                  </a:cubicBezTo>
                  <a:cubicBezTo>
                    <a:pt x="64851" y="102805"/>
                    <a:pt x="68062" y="109972"/>
                    <a:pt x="70628" y="117371"/>
                  </a:cubicBezTo>
                  <a:cubicBezTo>
                    <a:pt x="75511" y="131457"/>
                    <a:pt x="78027" y="146950"/>
                    <a:pt x="74054" y="161598"/>
                  </a:cubicBezTo>
                  <a:cubicBezTo>
                    <a:pt x="73077" y="165157"/>
                    <a:pt x="71704" y="168617"/>
                    <a:pt x="69949" y="171877"/>
                  </a:cubicBezTo>
                  <a:cubicBezTo>
                    <a:pt x="68178" y="175204"/>
                    <a:pt x="66093" y="178349"/>
                    <a:pt x="64139" y="181577"/>
                  </a:cubicBezTo>
                  <a:cubicBezTo>
                    <a:pt x="60465" y="187569"/>
                    <a:pt x="57055" y="194223"/>
                    <a:pt x="57204" y="201439"/>
                  </a:cubicBezTo>
                  <a:cubicBezTo>
                    <a:pt x="57235" y="203000"/>
                    <a:pt x="57454" y="204561"/>
                    <a:pt x="57846" y="206081"/>
                  </a:cubicBezTo>
                  <a:lnTo>
                    <a:pt x="57846" y="206081"/>
                  </a:lnTo>
                  <a:cubicBezTo>
                    <a:pt x="51059" y="207635"/>
                    <a:pt x="44131" y="208418"/>
                    <a:pt x="37194" y="208418"/>
                  </a:cubicBezTo>
                  <a:cubicBezTo>
                    <a:pt x="34489" y="208418"/>
                    <a:pt x="31782" y="208299"/>
                    <a:pt x="29082" y="208060"/>
                  </a:cubicBezTo>
                  <a:cubicBezTo>
                    <a:pt x="26600" y="207829"/>
                    <a:pt x="24117" y="207514"/>
                    <a:pt x="21651" y="207084"/>
                  </a:cubicBezTo>
                  <a:cubicBezTo>
                    <a:pt x="20492" y="206885"/>
                    <a:pt x="19350" y="206670"/>
                    <a:pt x="18208" y="206422"/>
                  </a:cubicBezTo>
                  <a:cubicBezTo>
                    <a:pt x="17695" y="206322"/>
                    <a:pt x="17198" y="206223"/>
                    <a:pt x="16685" y="206091"/>
                  </a:cubicBezTo>
                  <a:cubicBezTo>
                    <a:pt x="15725" y="205842"/>
                    <a:pt x="15063" y="205511"/>
                    <a:pt x="15212" y="204353"/>
                  </a:cubicBezTo>
                  <a:cubicBezTo>
                    <a:pt x="15344" y="203260"/>
                    <a:pt x="15808" y="202151"/>
                    <a:pt x="16089" y="201092"/>
                  </a:cubicBezTo>
                  <a:cubicBezTo>
                    <a:pt x="16437" y="199817"/>
                    <a:pt x="16768" y="198543"/>
                    <a:pt x="17066" y="197252"/>
                  </a:cubicBezTo>
                  <a:cubicBezTo>
                    <a:pt x="17612" y="195001"/>
                    <a:pt x="18009" y="192700"/>
                    <a:pt x="18291" y="190399"/>
                  </a:cubicBezTo>
                  <a:cubicBezTo>
                    <a:pt x="18804" y="185847"/>
                    <a:pt x="18555" y="181279"/>
                    <a:pt x="17182" y="176876"/>
                  </a:cubicBezTo>
                  <a:cubicBezTo>
                    <a:pt x="15940" y="172904"/>
                    <a:pt x="14020" y="169179"/>
                    <a:pt x="12365" y="165356"/>
                  </a:cubicBezTo>
                  <a:cubicBezTo>
                    <a:pt x="10644" y="161367"/>
                    <a:pt x="9220" y="157196"/>
                    <a:pt x="9237" y="152793"/>
                  </a:cubicBezTo>
                  <a:cubicBezTo>
                    <a:pt x="9270" y="148257"/>
                    <a:pt x="10693" y="143871"/>
                    <a:pt x="12679" y="139832"/>
                  </a:cubicBezTo>
                  <a:cubicBezTo>
                    <a:pt x="16553" y="132003"/>
                    <a:pt x="22578" y="125548"/>
                    <a:pt x="27195" y="118166"/>
                  </a:cubicBezTo>
                  <a:cubicBezTo>
                    <a:pt x="29364" y="114690"/>
                    <a:pt x="31234" y="110982"/>
                    <a:pt x="32293" y="107010"/>
                  </a:cubicBezTo>
                  <a:cubicBezTo>
                    <a:pt x="33320" y="103037"/>
                    <a:pt x="33485" y="98899"/>
                    <a:pt x="32773" y="94844"/>
                  </a:cubicBezTo>
                  <a:cubicBezTo>
                    <a:pt x="29728" y="77166"/>
                    <a:pt x="14417" y="65596"/>
                    <a:pt x="6439" y="50352"/>
                  </a:cubicBezTo>
                  <a:cubicBezTo>
                    <a:pt x="2136" y="42109"/>
                    <a:pt x="497" y="32757"/>
                    <a:pt x="2252" y="23587"/>
                  </a:cubicBezTo>
                  <a:cubicBezTo>
                    <a:pt x="3692" y="15907"/>
                    <a:pt x="7598" y="7581"/>
                    <a:pt x="14930" y="3939"/>
                  </a:cubicBezTo>
                  <a:cubicBezTo>
                    <a:pt x="16157" y="3314"/>
                    <a:pt x="17470" y="2881"/>
                    <a:pt x="18820" y="2640"/>
                  </a:cubicBezTo>
                  <a:lnTo>
                    <a:pt x="18820" y="2640"/>
                  </a:lnTo>
                  <a:lnTo>
                    <a:pt x="18936" y="2996"/>
                  </a:lnTo>
                  <a:cubicBezTo>
                    <a:pt x="18969" y="3128"/>
                    <a:pt x="19085" y="3228"/>
                    <a:pt x="19234" y="3228"/>
                  </a:cubicBezTo>
                  <a:cubicBezTo>
                    <a:pt x="19907" y="3231"/>
                    <a:pt x="20579" y="3233"/>
                    <a:pt x="21252" y="3233"/>
                  </a:cubicBezTo>
                  <a:cubicBezTo>
                    <a:pt x="36085" y="3233"/>
                    <a:pt x="50901" y="2365"/>
                    <a:pt x="65642" y="658"/>
                  </a:cubicBezTo>
                  <a:close/>
                  <a:moveTo>
                    <a:pt x="65894" y="0"/>
                  </a:moveTo>
                  <a:cubicBezTo>
                    <a:pt x="51081" y="1741"/>
                    <a:pt x="36192" y="2604"/>
                    <a:pt x="21285" y="2604"/>
                  </a:cubicBezTo>
                  <a:cubicBezTo>
                    <a:pt x="20675" y="2604"/>
                    <a:pt x="20066" y="2603"/>
                    <a:pt x="19457" y="2600"/>
                  </a:cubicBezTo>
                  <a:lnTo>
                    <a:pt x="19457" y="2600"/>
                  </a:lnTo>
                  <a:lnTo>
                    <a:pt x="19438" y="2544"/>
                  </a:lnTo>
                  <a:lnTo>
                    <a:pt x="19438" y="2544"/>
                  </a:lnTo>
                  <a:cubicBezTo>
                    <a:pt x="19744" y="2503"/>
                    <a:pt x="20051" y="2471"/>
                    <a:pt x="20360" y="2450"/>
                  </a:cubicBezTo>
                  <a:cubicBezTo>
                    <a:pt x="20751" y="2417"/>
                    <a:pt x="20757" y="1820"/>
                    <a:pt x="20375" y="1820"/>
                  </a:cubicBezTo>
                  <a:cubicBezTo>
                    <a:pt x="20370" y="1820"/>
                    <a:pt x="20365" y="1821"/>
                    <a:pt x="20360" y="1821"/>
                  </a:cubicBezTo>
                  <a:cubicBezTo>
                    <a:pt x="19982" y="1849"/>
                    <a:pt x="19610" y="1890"/>
                    <a:pt x="19242" y="1945"/>
                  </a:cubicBezTo>
                  <a:lnTo>
                    <a:pt x="19242" y="1945"/>
                  </a:lnTo>
                  <a:lnTo>
                    <a:pt x="18953" y="1059"/>
                  </a:lnTo>
                  <a:cubicBezTo>
                    <a:pt x="18901" y="917"/>
                    <a:pt x="18778" y="855"/>
                    <a:pt x="18655" y="855"/>
                  </a:cubicBezTo>
                  <a:cubicBezTo>
                    <a:pt x="18465" y="855"/>
                    <a:pt x="18276" y="1003"/>
                    <a:pt x="18357" y="1225"/>
                  </a:cubicBezTo>
                  <a:lnTo>
                    <a:pt x="18627" y="2051"/>
                  </a:lnTo>
                  <a:lnTo>
                    <a:pt x="18627" y="2051"/>
                  </a:lnTo>
                  <a:cubicBezTo>
                    <a:pt x="11890" y="3350"/>
                    <a:pt x="6890" y="9118"/>
                    <a:pt x="4172" y="15211"/>
                  </a:cubicBezTo>
                  <a:cubicBezTo>
                    <a:pt x="514" y="23388"/>
                    <a:pt x="1" y="32988"/>
                    <a:pt x="2301" y="41596"/>
                  </a:cubicBezTo>
                  <a:cubicBezTo>
                    <a:pt x="7052" y="59389"/>
                    <a:pt x="23422" y="70744"/>
                    <a:pt x="30059" y="87610"/>
                  </a:cubicBezTo>
                  <a:cubicBezTo>
                    <a:pt x="31714" y="91815"/>
                    <a:pt x="32724" y="96284"/>
                    <a:pt x="32575" y="100802"/>
                  </a:cubicBezTo>
                  <a:cubicBezTo>
                    <a:pt x="32442" y="105437"/>
                    <a:pt x="30986" y="109890"/>
                    <a:pt x="28867" y="113978"/>
                  </a:cubicBezTo>
                  <a:cubicBezTo>
                    <a:pt x="24779" y="121890"/>
                    <a:pt x="18555" y="128411"/>
                    <a:pt x="14037" y="136042"/>
                  </a:cubicBezTo>
                  <a:cubicBezTo>
                    <a:pt x="11736" y="139915"/>
                    <a:pt x="9816" y="144103"/>
                    <a:pt x="9005" y="148555"/>
                  </a:cubicBezTo>
                  <a:cubicBezTo>
                    <a:pt x="8260" y="152727"/>
                    <a:pt x="8674" y="156865"/>
                    <a:pt x="9965" y="160870"/>
                  </a:cubicBezTo>
                  <a:cubicBezTo>
                    <a:pt x="11306" y="164992"/>
                    <a:pt x="13325" y="168832"/>
                    <a:pt x="14997" y="172804"/>
                  </a:cubicBezTo>
                  <a:cubicBezTo>
                    <a:pt x="16884" y="177273"/>
                    <a:pt x="18009" y="181825"/>
                    <a:pt x="17910" y="186708"/>
                  </a:cubicBezTo>
                  <a:cubicBezTo>
                    <a:pt x="17811" y="191806"/>
                    <a:pt x="16652" y="196805"/>
                    <a:pt x="15295" y="201704"/>
                  </a:cubicBezTo>
                  <a:cubicBezTo>
                    <a:pt x="14914" y="203062"/>
                    <a:pt x="13755" y="205379"/>
                    <a:pt x="15444" y="206322"/>
                  </a:cubicBezTo>
                  <a:cubicBezTo>
                    <a:pt x="16255" y="206786"/>
                    <a:pt x="17347" y="206885"/>
                    <a:pt x="18241" y="207067"/>
                  </a:cubicBezTo>
                  <a:cubicBezTo>
                    <a:pt x="19499" y="207332"/>
                    <a:pt x="20773" y="207580"/>
                    <a:pt x="22048" y="207795"/>
                  </a:cubicBezTo>
                  <a:cubicBezTo>
                    <a:pt x="27080" y="208627"/>
                    <a:pt x="32157" y="209041"/>
                    <a:pt x="37234" y="209041"/>
                  </a:cubicBezTo>
                  <a:cubicBezTo>
                    <a:pt x="41860" y="209041"/>
                    <a:pt x="46487" y="208697"/>
                    <a:pt x="51080" y="208011"/>
                  </a:cubicBezTo>
                  <a:cubicBezTo>
                    <a:pt x="53513" y="207647"/>
                    <a:pt x="55930" y="207183"/>
                    <a:pt x="58330" y="206620"/>
                  </a:cubicBezTo>
                  <a:cubicBezTo>
                    <a:pt x="58479" y="206571"/>
                    <a:pt x="58578" y="206405"/>
                    <a:pt x="58528" y="206240"/>
                  </a:cubicBezTo>
                  <a:cubicBezTo>
                    <a:pt x="56443" y="198808"/>
                    <a:pt x="59306" y="191194"/>
                    <a:pt x="62981" y="184771"/>
                  </a:cubicBezTo>
                  <a:cubicBezTo>
                    <a:pt x="66606" y="178382"/>
                    <a:pt x="70992" y="172473"/>
                    <a:pt x="73475" y="165505"/>
                  </a:cubicBezTo>
                  <a:cubicBezTo>
                    <a:pt x="78424" y="151717"/>
                    <a:pt x="77066" y="136489"/>
                    <a:pt x="72995" y="122684"/>
                  </a:cubicBezTo>
                  <a:cubicBezTo>
                    <a:pt x="70826" y="115368"/>
                    <a:pt x="67930" y="108301"/>
                    <a:pt x="64802" y="101349"/>
                  </a:cubicBezTo>
                  <a:cubicBezTo>
                    <a:pt x="61624" y="94264"/>
                    <a:pt x="57966" y="87346"/>
                    <a:pt x="55251" y="80046"/>
                  </a:cubicBezTo>
                  <a:cubicBezTo>
                    <a:pt x="52752" y="73293"/>
                    <a:pt x="51494" y="66308"/>
                    <a:pt x="52338" y="59108"/>
                  </a:cubicBezTo>
                  <a:cubicBezTo>
                    <a:pt x="53083" y="52702"/>
                    <a:pt x="55168" y="46528"/>
                    <a:pt x="57419" y="40520"/>
                  </a:cubicBezTo>
                  <a:cubicBezTo>
                    <a:pt x="61739" y="29016"/>
                    <a:pt x="67483" y="17181"/>
                    <a:pt x="66722" y="4585"/>
                  </a:cubicBezTo>
                  <a:cubicBezTo>
                    <a:pt x="66639" y="3112"/>
                    <a:pt x="66457" y="1672"/>
                    <a:pt x="66192" y="232"/>
                  </a:cubicBezTo>
                  <a:cubicBezTo>
                    <a:pt x="66159" y="99"/>
                    <a:pt x="66026" y="0"/>
                    <a:pt x="658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 panose="020B0604020202090204"/>
                <a:buNone/>
              </a:pPr>
              <a:endParaRPr sz="1400" kern="0">
                <a:solidFill>
                  <a:srgbClr val="000000"/>
                </a:solidFill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540885" y="467360"/>
            <a:ext cx="2858770" cy="533400"/>
            <a:chOff x="7680" y="818"/>
            <a:chExt cx="4502" cy="840"/>
          </a:xfrm>
        </p:grpSpPr>
        <p:sp>
          <p:nvSpPr>
            <p:cNvPr id="54" name="Rectangle: Rounded Corners 6"/>
            <p:cNvSpPr/>
            <p:nvPr/>
          </p:nvSpPr>
          <p:spPr>
            <a:xfrm>
              <a:off x="7680" y="818"/>
              <a:ext cx="4479" cy="840"/>
            </a:xfrm>
            <a:prstGeom prst="roundRect">
              <a:avLst>
                <a:gd name="adj" fmla="val 50000"/>
              </a:avLst>
            </a:prstGeom>
            <a:solidFill>
              <a:srgbClr val="FFC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: Rounded Corners 31"/>
            <p:cNvSpPr/>
            <p:nvPr/>
          </p:nvSpPr>
          <p:spPr>
            <a:xfrm>
              <a:off x="7680" y="818"/>
              <a:ext cx="1286" cy="840"/>
            </a:xfrm>
            <a:prstGeom prst="roundRect">
              <a:avLst>
                <a:gd name="adj" fmla="val 50000"/>
              </a:avLst>
            </a:prstGeom>
            <a:solidFill>
              <a:srgbClr val="456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" name="Group 33"/>
            <p:cNvGrpSpPr/>
            <p:nvPr/>
          </p:nvGrpSpPr>
          <p:grpSpPr>
            <a:xfrm>
              <a:off x="8152" y="975"/>
              <a:ext cx="318" cy="527"/>
              <a:chOff x="3228975" y="1360488"/>
              <a:chExt cx="173038" cy="287338"/>
            </a:xfrm>
            <a:solidFill>
              <a:schemeClr val="bg1"/>
            </a:solidFill>
          </p:grpSpPr>
          <p:sp>
            <p:nvSpPr>
              <p:cNvPr id="28" name="Freeform 137"/>
              <p:cNvSpPr>
                <a:spLocks noEditPoints="1"/>
              </p:cNvSpPr>
              <p:nvPr/>
            </p:nvSpPr>
            <p:spPr bwMode="auto">
              <a:xfrm>
                <a:off x="3228975" y="1360488"/>
                <a:ext cx="173038" cy="287338"/>
              </a:xfrm>
              <a:custGeom>
                <a:avLst/>
                <a:gdLst>
                  <a:gd name="T0" fmla="*/ 84 w 542"/>
                  <a:gd name="T1" fmla="*/ 873 h 903"/>
                  <a:gd name="T2" fmla="*/ 67 w 542"/>
                  <a:gd name="T3" fmla="*/ 869 h 903"/>
                  <a:gd name="T4" fmla="*/ 52 w 542"/>
                  <a:gd name="T5" fmla="*/ 859 h 903"/>
                  <a:gd name="T6" fmla="*/ 40 w 542"/>
                  <a:gd name="T7" fmla="*/ 847 h 903"/>
                  <a:gd name="T8" fmla="*/ 33 w 542"/>
                  <a:gd name="T9" fmla="*/ 831 h 903"/>
                  <a:gd name="T10" fmla="*/ 31 w 542"/>
                  <a:gd name="T11" fmla="*/ 813 h 903"/>
                  <a:gd name="T12" fmla="*/ 512 w 542"/>
                  <a:gd name="T13" fmla="*/ 813 h 903"/>
                  <a:gd name="T14" fmla="*/ 509 w 542"/>
                  <a:gd name="T15" fmla="*/ 831 h 903"/>
                  <a:gd name="T16" fmla="*/ 502 w 542"/>
                  <a:gd name="T17" fmla="*/ 847 h 903"/>
                  <a:gd name="T18" fmla="*/ 490 w 542"/>
                  <a:gd name="T19" fmla="*/ 859 h 903"/>
                  <a:gd name="T20" fmla="*/ 475 w 542"/>
                  <a:gd name="T21" fmla="*/ 869 h 903"/>
                  <a:gd name="T22" fmla="*/ 458 w 542"/>
                  <a:gd name="T23" fmla="*/ 873 h 903"/>
                  <a:gd name="T24" fmla="*/ 452 w 542"/>
                  <a:gd name="T25" fmla="*/ 30 h 903"/>
                  <a:gd name="T26" fmla="*/ 469 w 542"/>
                  <a:gd name="T27" fmla="*/ 33 h 903"/>
                  <a:gd name="T28" fmla="*/ 486 w 542"/>
                  <a:gd name="T29" fmla="*/ 41 h 903"/>
                  <a:gd name="T30" fmla="*/ 498 w 542"/>
                  <a:gd name="T31" fmla="*/ 52 h 903"/>
                  <a:gd name="T32" fmla="*/ 507 w 542"/>
                  <a:gd name="T33" fmla="*/ 68 h 903"/>
                  <a:gd name="T34" fmla="*/ 511 w 542"/>
                  <a:gd name="T35" fmla="*/ 85 h 903"/>
                  <a:gd name="T36" fmla="*/ 31 w 542"/>
                  <a:gd name="T37" fmla="*/ 151 h 903"/>
                  <a:gd name="T38" fmla="*/ 32 w 542"/>
                  <a:gd name="T39" fmla="*/ 78 h 903"/>
                  <a:gd name="T40" fmla="*/ 37 w 542"/>
                  <a:gd name="T41" fmla="*/ 62 h 903"/>
                  <a:gd name="T42" fmla="*/ 48 w 542"/>
                  <a:gd name="T43" fmla="*/ 48 h 903"/>
                  <a:gd name="T44" fmla="*/ 62 w 542"/>
                  <a:gd name="T45" fmla="*/ 37 h 903"/>
                  <a:gd name="T46" fmla="*/ 78 w 542"/>
                  <a:gd name="T47" fmla="*/ 32 h 903"/>
                  <a:gd name="T48" fmla="*/ 31 w 542"/>
                  <a:gd name="T49" fmla="*/ 181 h 903"/>
                  <a:gd name="T50" fmla="*/ 31 w 542"/>
                  <a:gd name="T51" fmla="*/ 723 h 903"/>
                  <a:gd name="T52" fmla="*/ 91 w 542"/>
                  <a:gd name="T53" fmla="*/ 0 h 903"/>
                  <a:gd name="T54" fmla="*/ 64 w 542"/>
                  <a:gd name="T55" fmla="*/ 4 h 903"/>
                  <a:gd name="T56" fmla="*/ 40 w 542"/>
                  <a:gd name="T57" fmla="*/ 16 h 903"/>
                  <a:gd name="T58" fmla="*/ 21 w 542"/>
                  <a:gd name="T59" fmla="*/ 33 h 903"/>
                  <a:gd name="T60" fmla="*/ 7 w 542"/>
                  <a:gd name="T61" fmla="*/ 56 h 903"/>
                  <a:gd name="T62" fmla="*/ 1 w 542"/>
                  <a:gd name="T63" fmla="*/ 81 h 903"/>
                  <a:gd name="T64" fmla="*/ 1 w 542"/>
                  <a:gd name="T65" fmla="*/ 823 h 903"/>
                  <a:gd name="T66" fmla="*/ 7 w 542"/>
                  <a:gd name="T67" fmla="*/ 848 h 903"/>
                  <a:gd name="T68" fmla="*/ 21 w 542"/>
                  <a:gd name="T69" fmla="*/ 871 h 903"/>
                  <a:gd name="T70" fmla="*/ 40 w 542"/>
                  <a:gd name="T71" fmla="*/ 888 h 903"/>
                  <a:gd name="T72" fmla="*/ 64 w 542"/>
                  <a:gd name="T73" fmla="*/ 900 h 903"/>
                  <a:gd name="T74" fmla="*/ 91 w 542"/>
                  <a:gd name="T75" fmla="*/ 903 h 903"/>
                  <a:gd name="T76" fmla="*/ 469 w 542"/>
                  <a:gd name="T77" fmla="*/ 902 h 903"/>
                  <a:gd name="T78" fmla="*/ 495 w 542"/>
                  <a:gd name="T79" fmla="*/ 892 h 903"/>
                  <a:gd name="T80" fmla="*/ 516 w 542"/>
                  <a:gd name="T81" fmla="*/ 877 h 903"/>
                  <a:gd name="T82" fmla="*/ 532 w 542"/>
                  <a:gd name="T83" fmla="*/ 856 h 903"/>
                  <a:gd name="T84" fmla="*/ 540 w 542"/>
                  <a:gd name="T85" fmla="*/ 831 h 903"/>
                  <a:gd name="T86" fmla="*/ 542 w 542"/>
                  <a:gd name="T87" fmla="*/ 91 h 903"/>
                  <a:gd name="T88" fmla="*/ 538 w 542"/>
                  <a:gd name="T89" fmla="*/ 63 h 903"/>
                  <a:gd name="T90" fmla="*/ 526 w 542"/>
                  <a:gd name="T91" fmla="*/ 40 h 903"/>
                  <a:gd name="T92" fmla="*/ 509 w 542"/>
                  <a:gd name="T93" fmla="*/ 21 h 903"/>
                  <a:gd name="T94" fmla="*/ 487 w 542"/>
                  <a:gd name="T95" fmla="*/ 7 h 903"/>
                  <a:gd name="T96" fmla="*/ 461 w 542"/>
                  <a:gd name="T97" fmla="*/ 1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42" h="903">
                    <a:moveTo>
                      <a:pt x="452" y="873"/>
                    </a:moveTo>
                    <a:lnTo>
                      <a:pt x="91" y="873"/>
                    </a:lnTo>
                    <a:lnTo>
                      <a:pt x="84" y="873"/>
                    </a:lnTo>
                    <a:lnTo>
                      <a:pt x="78" y="872"/>
                    </a:lnTo>
                    <a:lnTo>
                      <a:pt x="73" y="871"/>
                    </a:lnTo>
                    <a:lnTo>
                      <a:pt x="67" y="869"/>
                    </a:lnTo>
                    <a:lnTo>
                      <a:pt x="62" y="867"/>
                    </a:lnTo>
                    <a:lnTo>
                      <a:pt x="57" y="863"/>
                    </a:lnTo>
                    <a:lnTo>
                      <a:pt x="52" y="859"/>
                    </a:lnTo>
                    <a:lnTo>
                      <a:pt x="48" y="856"/>
                    </a:lnTo>
                    <a:lnTo>
                      <a:pt x="44" y="852"/>
                    </a:lnTo>
                    <a:lnTo>
                      <a:pt x="40" y="847"/>
                    </a:lnTo>
                    <a:lnTo>
                      <a:pt x="37" y="842"/>
                    </a:lnTo>
                    <a:lnTo>
                      <a:pt x="35" y="837"/>
                    </a:lnTo>
                    <a:lnTo>
                      <a:pt x="33" y="831"/>
                    </a:lnTo>
                    <a:lnTo>
                      <a:pt x="32" y="826"/>
                    </a:lnTo>
                    <a:lnTo>
                      <a:pt x="31" y="819"/>
                    </a:lnTo>
                    <a:lnTo>
                      <a:pt x="31" y="813"/>
                    </a:lnTo>
                    <a:lnTo>
                      <a:pt x="31" y="753"/>
                    </a:lnTo>
                    <a:lnTo>
                      <a:pt x="512" y="753"/>
                    </a:lnTo>
                    <a:lnTo>
                      <a:pt x="512" y="813"/>
                    </a:lnTo>
                    <a:lnTo>
                      <a:pt x="511" y="819"/>
                    </a:lnTo>
                    <a:lnTo>
                      <a:pt x="511" y="825"/>
                    </a:lnTo>
                    <a:lnTo>
                      <a:pt x="509" y="831"/>
                    </a:lnTo>
                    <a:lnTo>
                      <a:pt x="507" y="837"/>
                    </a:lnTo>
                    <a:lnTo>
                      <a:pt x="505" y="842"/>
                    </a:lnTo>
                    <a:lnTo>
                      <a:pt x="502" y="847"/>
                    </a:lnTo>
                    <a:lnTo>
                      <a:pt x="498" y="852"/>
                    </a:lnTo>
                    <a:lnTo>
                      <a:pt x="494" y="856"/>
                    </a:lnTo>
                    <a:lnTo>
                      <a:pt x="490" y="859"/>
                    </a:lnTo>
                    <a:lnTo>
                      <a:pt x="486" y="863"/>
                    </a:lnTo>
                    <a:lnTo>
                      <a:pt x="480" y="867"/>
                    </a:lnTo>
                    <a:lnTo>
                      <a:pt x="475" y="869"/>
                    </a:lnTo>
                    <a:lnTo>
                      <a:pt x="469" y="871"/>
                    </a:lnTo>
                    <a:lnTo>
                      <a:pt x="464" y="872"/>
                    </a:lnTo>
                    <a:lnTo>
                      <a:pt x="458" y="873"/>
                    </a:lnTo>
                    <a:lnTo>
                      <a:pt x="452" y="873"/>
                    </a:lnTo>
                    <a:close/>
                    <a:moveTo>
                      <a:pt x="91" y="30"/>
                    </a:moveTo>
                    <a:lnTo>
                      <a:pt x="452" y="30"/>
                    </a:lnTo>
                    <a:lnTo>
                      <a:pt x="458" y="31"/>
                    </a:lnTo>
                    <a:lnTo>
                      <a:pt x="464" y="32"/>
                    </a:lnTo>
                    <a:lnTo>
                      <a:pt x="469" y="33"/>
                    </a:lnTo>
                    <a:lnTo>
                      <a:pt x="475" y="35"/>
                    </a:lnTo>
                    <a:lnTo>
                      <a:pt x="480" y="37"/>
                    </a:lnTo>
                    <a:lnTo>
                      <a:pt x="486" y="41"/>
                    </a:lnTo>
                    <a:lnTo>
                      <a:pt x="490" y="44"/>
                    </a:lnTo>
                    <a:lnTo>
                      <a:pt x="494" y="48"/>
                    </a:lnTo>
                    <a:lnTo>
                      <a:pt x="498" y="52"/>
                    </a:lnTo>
                    <a:lnTo>
                      <a:pt x="502" y="57"/>
                    </a:lnTo>
                    <a:lnTo>
                      <a:pt x="505" y="62"/>
                    </a:lnTo>
                    <a:lnTo>
                      <a:pt x="507" y="68"/>
                    </a:lnTo>
                    <a:lnTo>
                      <a:pt x="509" y="73"/>
                    </a:lnTo>
                    <a:lnTo>
                      <a:pt x="511" y="78"/>
                    </a:lnTo>
                    <a:lnTo>
                      <a:pt x="511" y="85"/>
                    </a:lnTo>
                    <a:lnTo>
                      <a:pt x="512" y="91"/>
                    </a:lnTo>
                    <a:lnTo>
                      <a:pt x="512" y="151"/>
                    </a:lnTo>
                    <a:lnTo>
                      <a:pt x="31" y="151"/>
                    </a:lnTo>
                    <a:lnTo>
                      <a:pt x="31" y="91"/>
                    </a:lnTo>
                    <a:lnTo>
                      <a:pt x="31" y="85"/>
                    </a:lnTo>
                    <a:lnTo>
                      <a:pt x="32" y="78"/>
                    </a:lnTo>
                    <a:lnTo>
                      <a:pt x="33" y="73"/>
                    </a:lnTo>
                    <a:lnTo>
                      <a:pt x="35" y="68"/>
                    </a:lnTo>
                    <a:lnTo>
                      <a:pt x="37" y="62"/>
                    </a:lnTo>
                    <a:lnTo>
                      <a:pt x="40" y="57"/>
                    </a:lnTo>
                    <a:lnTo>
                      <a:pt x="44" y="52"/>
                    </a:lnTo>
                    <a:lnTo>
                      <a:pt x="48" y="48"/>
                    </a:lnTo>
                    <a:lnTo>
                      <a:pt x="52" y="44"/>
                    </a:lnTo>
                    <a:lnTo>
                      <a:pt x="57" y="41"/>
                    </a:lnTo>
                    <a:lnTo>
                      <a:pt x="62" y="37"/>
                    </a:lnTo>
                    <a:lnTo>
                      <a:pt x="67" y="35"/>
                    </a:lnTo>
                    <a:lnTo>
                      <a:pt x="73" y="33"/>
                    </a:lnTo>
                    <a:lnTo>
                      <a:pt x="78" y="32"/>
                    </a:lnTo>
                    <a:lnTo>
                      <a:pt x="84" y="31"/>
                    </a:lnTo>
                    <a:lnTo>
                      <a:pt x="91" y="30"/>
                    </a:lnTo>
                    <a:close/>
                    <a:moveTo>
                      <a:pt x="31" y="181"/>
                    </a:moveTo>
                    <a:lnTo>
                      <a:pt x="512" y="181"/>
                    </a:lnTo>
                    <a:lnTo>
                      <a:pt x="512" y="723"/>
                    </a:lnTo>
                    <a:lnTo>
                      <a:pt x="31" y="723"/>
                    </a:lnTo>
                    <a:lnTo>
                      <a:pt x="31" y="181"/>
                    </a:lnTo>
                    <a:close/>
                    <a:moveTo>
                      <a:pt x="452" y="0"/>
                    </a:moveTo>
                    <a:lnTo>
                      <a:pt x="91" y="0"/>
                    </a:lnTo>
                    <a:lnTo>
                      <a:pt x="81" y="1"/>
                    </a:lnTo>
                    <a:lnTo>
                      <a:pt x="73" y="2"/>
                    </a:lnTo>
                    <a:lnTo>
                      <a:pt x="64" y="4"/>
                    </a:lnTo>
                    <a:lnTo>
                      <a:pt x="55" y="7"/>
                    </a:lnTo>
                    <a:lnTo>
                      <a:pt x="48" y="11"/>
                    </a:lnTo>
                    <a:lnTo>
                      <a:pt x="40" y="16"/>
                    </a:lnTo>
                    <a:lnTo>
                      <a:pt x="33" y="21"/>
                    </a:lnTo>
                    <a:lnTo>
                      <a:pt x="27" y="27"/>
                    </a:lnTo>
                    <a:lnTo>
                      <a:pt x="21" y="33"/>
                    </a:lnTo>
                    <a:lnTo>
                      <a:pt x="16" y="40"/>
                    </a:lnTo>
                    <a:lnTo>
                      <a:pt x="12" y="47"/>
                    </a:lnTo>
                    <a:lnTo>
                      <a:pt x="7" y="56"/>
                    </a:lnTo>
                    <a:lnTo>
                      <a:pt x="4" y="64"/>
                    </a:lnTo>
                    <a:lnTo>
                      <a:pt x="2" y="73"/>
                    </a:lnTo>
                    <a:lnTo>
                      <a:pt x="1" y="81"/>
                    </a:lnTo>
                    <a:lnTo>
                      <a:pt x="0" y="91"/>
                    </a:lnTo>
                    <a:lnTo>
                      <a:pt x="0" y="813"/>
                    </a:lnTo>
                    <a:lnTo>
                      <a:pt x="1" y="823"/>
                    </a:lnTo>
                    <a:lnTo>
                      <a:pt x="2" y="831"/>
                    </a:lnTo>
                    <a:lnTo>
                      <a:pt x="4" y="840"/>
                    </a:lnTo>
                    <a:lnTo>
                      <a:pt x="7" y="848"/>
                    </a:lnTo>
                    <a:lnTo>
                      <a:pt x="12" y="856"/>
                    </a:lnTo>
                    <a:lnTo>
                      <a:pt x="16" y="863"/>
                    </a:lnTo>
                    <a:lnTo>
                      <a:pt x="21" y="871"/>
                    </a:lnTo>
                    <a:lnTo>
                      <a:pt x="27" y="877"/>
                    </a:lnTo>
                    <a:lnTo>
                      <a:pt x="33" y="883"/>
                    </a:lnTo>
                    <a:lnTo>
                      <a:pt x="40" y="888"/>
                    </a:lnTo>
                    <a:lnTo>
                      <a:pt x="48" y="892"/>
                    </a:lnTo>
                    <a:lnTo>
                      <a:pt x="55" y="897"/>
                    </a:lnTo>
                    <a:lnTo>
                      <a:pt x="64" y="900"/>
                    </a:lnTo>
                    <a:lnTo>
                      <a:pt x="73" y="902"/>
                    </a:lnTo>
                    <a:lnTo>
                      <a:pt x="81" y="903"/>
                    </a:lnTo>
                    <a:lnTo>
                      <a:pt x="91" y="903"/>
                    </a:lnTo>
                    <a:lnTo>
                      <a:pt x="452" y="903"/>
                    </a:lnTo>
                    <a:lnTo>
                      <a:pt x="461" y="903"/>
                    </a:lnTo>
                    <a:lnTo>
                      <a:pt x="469" y="902"/>
                    </a:lnTo>
                    <a:lnTo>
                      <a:pt x="479" y="900"/>
                    </a:lnTo>
                    <a:lnTo>
                      <a:pt x="487" y="897"/>
                    </a:lnTo>
                    <a:lnTo>
                      <a:pt x="495" y="892"/>
                    </a:lnTo>
                    <a:lnTo>
                      <a:pt x="503" y="888"/>
                    </a:lnTo>
                    <a:lnTo>
                      <a:pt x="509" y="883"/>
                    </a:lnTo>
                    <a:lnTo>
                      <a:pt x="516" y="877"/>
                    </a:lnTo>
                    <a:lnTo>
                      <a:pt x="521" y="871"/>
                    </a:lnTo>
                    <a:lnTo>
                      <a:pt x="526" y="863"/>
                    </a:lnTo>
                    <a:lnTo>
                      <a:pt x="532" y="856"/>
                    </a:lnTo>
                    <a:lnTo>
                      <a:pt x="535" y="848"/>
                    </a:lnTo>
                    <a:lnTo>
                      <a:pt x="538" y="840"/>
                    </a:lnTo>
                    <a:lnTo>
                      <a:pt x="540" y="831"/>
                    </a:lnTo>
                    <a:lnTo>
                      <a:pt x="541" y="823"/>
                    </a:lnTo>
                    <a:lnTo>
                      <a:pt x="542" y="813"/>
                    </a:lnTo>
                    <a:lnTo>
                      <a:pt x="542" y="91"/>
                    </a:lnTo>
                    <a:lnTo>
                      <a:pt x="541" y="81"/>
                    </a:lnTo>
                    <a:lnTo>
                      <a:pt x="540" y="73"/>
                    </a:lnTo>
                    <a:lnTo>
                      <a:pt x="538" y="63"/>
                    </a:lnTo>
                    <a:lnTo>
                      <a:pt x="535" y="56"/>
                    </a:lnTo>
                    <a:lnTo>
                      <a:pt x="532" y="47"/>
                    </a:lnTo>
                    <a:lnTo>
                      <a:pt x="526" y="40"/>
                    </a:lnTo>
                    <a:lnTo>
                      <a:pt x="521" y="33"/>
                    </a:lnTo>
                    <a:lnTo>
                      <a:pt x="516" y="27"/>
                    </a:lnTo>
                    <a:lnTo>
                      <a:pt x="509" y="21"/>
                    </a:lnTo>
                    <a:lnTo>
                      <a:pt x="503" y="16"/>
                    </a:lnTo>
                    <a:lnTo>
                      <a:pt x="495" y="12"/>
                    </a:lnTo>
                    <a:lnTo>
                      <a:pt x="487" y="7"/>
                    </a:lnTo>
                    <a:lnTo>
                      <a:pt x="479" y="4"/>
                    </a:lnTo>
                    <a:lnTo>
                      <a:pt x="469" y="2"/>
                    </a:lnTo>
                    <a:lnTo>
                      <a:pt x="461" y="1"/>
                    </a:lnTo>
                    <a:lnTo>
                      <a:pt x="452" y="0"/>
                    </a:lnTo>
                    <a:lnTo>
                      <a:pt x="45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Freeform 138"/>
              <p:cNvSpPr/>
              <p:nvPr/>
            </p:nvSpPr>
            <p:spPr bwMode="auto">
              <a:xfrm>
                <a:off x="3278188" y="1389063"/>
                <a:ext cx="76200" cy="9525"/>
              </a:xfrm>
              <a:custGeom>
                <a:avLst/>
                <a:gdLst>
                  <a:gd name="T0" fmla="*/ 15 w 240"/>
                  <a:gd name="T1" fmla="*/ 30 h 30"/>
                  <a:gd name="T2" fmla="*/ 225 w 240"/>
                  <a:gd name="T3" fmla="*/ 30 h 30"/>
                  <a:gd name="T4" fmla="*/ 228 w 240"/>
                  <a:gd name="T5" fmla="*/ 29 h 30"/>
                  <a:gd name="T6" fmla="*/ 232 w 240"/>
                  <a:gd name="T7" fmla="*/ 28 h 30"/>
                  <a:gd name="T8" fmla="*/ 234 w 240"/>
                  <a:gd name="T9" fmla="*/ 27 h 30"/>
                  <a:gd name="T10" fmla="*/ 236 w 240"/>
                  <a:gd name="T11" fmla="*/ 25 h 30"/>
                  <a:gd name="T12" fmla="*/ 238 w 240"/>
                  <a:gd name="T13" fmla="*/ 23 h 30"/>
                  <a:gd name="T14" fmla="*/ 239 w 240"/>
                  <a:gd name="T15" fmla="*/ 20 h 30"/>
                  <a:gd name="T16" fmla="*/ 240 w 240"/>
                  <a:gd name="T17" fmla="*/ 17 h 30"/>
                  <a:gd name="T18" fmla="*/ 240 w 240"/>
                  <a:gd name="T19" fmla="*/ 15 h 30"/>
                  <a:gd name="T20" fmla="*/ 240 w 240"/>
                  <a:gd name="T21" fmla="*/ 12 h 30"/>
                  <a:gd name="T22" fmla="*/ 239 w 240"/>
                  <a:gd name="T23" fmla="*/ 9 h 30"/>
                  <a:gd name="T24" fmla="*/ 238 w 240"/>
                  <a:gd name="T25" fmla="*/ 7 h 30"/>
                  <a:gd name="T26" fmla="*/ 236 w 240"/>
                  <a:gd name="T27" fmla="*/ 4 h 30"/>
                  <a:gd name="T28" fmla="*/ 234 w 240"/>
                  <a:gd name="T29" fmla="*/ 2 h 30"/>
                  <a:gd name="T30" fmla="*/ 232 w 240"/>
                  <a:gd name="T31" fmla="*/ 1 h 30"/>
                  <a:gd name="T32" fmla="*/ 228 w 240"/>
                  <a:gd name="T33" fmla="*/ 0 h 30"/>
                  <a:gd name="T34" fmla="*/ 225 w 240"/>
                  <a:gd name="T35" fmla="*/ 0 h 30"/>
                  <a:gd name="T36" fmla="*/ 15 w 240"/>
                  <a:gd name="T37" fmla="*/ 0 h 30"/>
                  <a:gd name="T38" fmla="*/ 12 w 240"/>
                  <a:gd name="T39" fmla="*/ 0 h 30"/>
                  <a:gd name="T40" fmla="*/ 9 w 240"/>
                  <a:gd name="T41" fmla="*/ 1 h 30"/>
                  <a:gd name="T42" fmla="*/ 6 w 240"/>
                  <a:gd name="T43" fmla="*/ 2 h 30"/>
                  <a:gd name="T44" fmla="*/ 4 w 240"/>
                  <a:gd name="T45" fmla="*/ 4 h 30"/>
                  <a:gd name="T46" fmla="*/ 2 w 240"/>
                  <a:gd name="T47" fmla="*/ 7 h 30"/>
                  <a:gd name="T48" fmla="*/ 1 w 240"/>
                  <a:gd name="T49" fmla="*/ 9 h 30"/>
                  <a:gd name="T50" fmla="*/ 0 w 240"/>
                  <a:gd name="T51" fmla="*/ 12 h 30"/>
                  <a:gd name="T52" fmla="*/ 0 w 240"/>
                  <a:gd name="T53" fmla="*/ 15 h 30"/>
                  <a:gd name="T54" fmla="*/ 0 w 240"/>
                  <a:gd name="T55" fmla="*/ 17 h 30"/>
                  <a:gd name="T56" fmla="*/ 1 w 240"/>
                  <a:gd name="T57" fmla="*/ 20 h 30"/>
                  <a:gd name="T58" fmla="*/ 2 w 240"/>
                  <a:gd name="T59" fmla="*/ 23 h 30"/>
                  <a:gd name="T60" fmla="*/ 4 w 240"/>
                  <a:gd name="T61" fmla="*/ 25 h 30"/>
                  <a:gd name="T62" fmla="*/ 6 w 240"/>
                  <a:gd name="T63" fmla="*/ 27 h 30"/>
                  <a:gd name="T64" fmla="*/ 9 w 240"/>
                  <a:gd name="T65" fmla="*/ 29 h 30"/>
                  <a:gd name="T66" fmla="*/ 12 w 240"/>
                  <a:gd name="T67" fmla="*/ 29 h 30"/>
                  <a:gd name="T68" fmla="*/ 15 w 240"/>
                  <a:gd name="T69" fmla="*/ 30 h 30"/>
                  <a:gd name="T70" fmla="*/ 15 w 240"/>
                  <a:gd name="T7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0" h="30">
                    <a:moveTo>
                      <a:pt x="15" y="30"/>
                    </a:moveTo>
                    <a:lnTo>
                      <a:pt x="225" y="30"/>
                    </a:lnTo>
                    <a:lnTo>
                      <a:pt x="228" y="29"/>
                    </a:lnTo>
                    <a:lnTo>
                      <a:pt x="232" y="28"/>
                    </a:lnTo>
                    <a:lnTo>
                      <a:pt x="234" y="27"/>
                    </a:lnTo>
                    <a:lnTo>
                      <a:pt x="236" y="25"/>
                    </a:lnTo>
                    <a:lnTo>
                      <a:pt x="238" y="23"/>
                    </a:lnTo>
                    <a:lnTo>
                      <a:pt x="239" y="20"/>
                    </a:lnTo>
                    <a:lnTo>
                      <a:pt x="240" y="17"/>
                    </a:lnTo>
                    <a:lnTo>
                      <a:pt x="240" y="15"/>
                    </a:lnTo>
                    <a:lnTo>
                      <a:pt x="240" y="12"/>
                    </a:lnTo>
                    <a:lnTo>
                      <a:pt x="239" y="9"/>
                    </a:lnTo>
                    <a:lnTo>
                      <a:pt x="238" y="7"/>
                    </a:lnTo>
                    <a:lnTo>
                      <a:pt x="236" y="4"/>
                    </a:lnTo>
                    <a:lnTo>
                      <a:pt x="234" y="2"/>
                    </a:lnTo>
                    <a:lnTo>
                      <a:pt x="232" y="1"/>
                    </a:lnTo>
                    <a:lnTo>
                      <a:pt x="228" y="0"/>
                    </a:lnTo>
                    <a:lnTo>
                      <a:pt x="225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4" y="25"/>
                    </a:lnTo>
                    <a:lnTo>
                      <a:pt x="6" y="27"/>
                    </a:lnTo>
                    <a:lnTo>
                      <a:pt x="9" y="29"/>
                    </a:lnTo>
                    <a:lnTo>
                      <a:pt x="12" y="29"/>
                    </a:lnTo>
                    <a:lnTo>
                      <a:pt x="15" y="30"/>
                    </a:lnTo>
                    <a:lnTo>
                      <a:pt x="1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 139"/>
              <p:cNvSpPr>
                <a:spLocks noEditPoints="1"/>
              </p:cNvSpPr>
              <p:nvPr/>
            </p:nvSpPr>
            <p:spPr bwMode="auto">
              <a:xfrm>
                <a:off x="3302000" y="1604963"/>
                <a:ext cx="28575" cy="28575"/>
              </a:xfrm>
              <a:custGeom>
                <a:avLst/>
                <a:gdLst>
                  <a:gd name="T0" fmla="*/ 42 w 90"/>
                  <a:gd name="T1" fmla="*/ 60 h 90"/>
                  <a:gd name="T2" fmla="*/ 36 w 90"/>
                  <a:gd name="T3" fmla="*/ 58 h 90"/>
                  <a:gd name="T4" fmla="*/ 32 w 90"/>
                  <a:gd name="T5" fmla="*/ 54 h 90"/>
                  <a:gd name="T6" fmla="*/ 30 w 90"/>
                  <a:gd name="T7" fmla="*/ 48 h 90"/>
                  <a:gd name="T8" fmla="*/ 30 w 90"/>
                  <a:gd name="T9" fmla="*/ 42 h 90"/>
                  <a:gd name="T10" fmla="*/ 32 w 90"/>
                  <a:gd name="T11" fmla="*/ 36 h 90"/>
                  <a:gd name="T12" fmla="*/ 36 w 90"/>
                  <a:gd name="T13" fmla="*/ 33 h 90"/>
                  <a:gd name="T14" fmla="*/ 42 w 90"/>
                  <a:gd name="T15" fmla="*/ 30 h 90"/>
                  <a:gd name="T16" fmla="*/ 48 w 90"/>
                  <a:gd name="T17" fmla="*/ 30 h 90"/>
                  <a:gd name="T18" fmla="*/ 54 w 90"/>
                  <a:gd name="T19" fmla="*/ 33 h 90"/>
                  <a:gd name="T20" fmla="*/ 58 w 90"/>
                  <a:gd name="T21" fmla="*/ 36 h 90"/>
                  <a:gd name="T22" fmla="*/ 60 w 90"/>
                  <a:gd name="T23" fmla="*/ 42 h 90"/>
                  <a:gd name="T24" fmla="*/ 60 w 90"/>
                  <a:gd name="T25" fmla="*/ 48 h 90"/>
                  <a:gd name="T26" fmla="*/ 58 w 90"/>
                  <a:gd name="T27" fmla="*/ 54 h 90"/>
                  <a:gd name="T28" fmla="*/ 54 w 90"/>
                  <a:gd name="T29" fmla="*/ 58 h 90"/>
                  <a:gd name="T30" fmla="*/ 48 w 90"/>
                  <a:gd name="T31" fmla="*/ 60 h 90"/>
                  <a:gd name="T32" fmla="*/ 45 w 90"/>
                  <a:gd name="T33" fmla="*/ 0 h 90"/>
                  <a:gd name="T34" fmla="*/ 28 w 90"/>
                  <a:gd name="T35" fmla="*/ 3 h 90"/>
                  <a:gd name="T36" fmla="*/ 13 w 90"/>
                  <a:gd name="T37" fmla="*/ 13 h 90"/>
                  <a:gd name="T38" fmla="*/ 3 w 90"/>
                  <a:gd name="T39" fmla="*/ 28 h 90"/>
                  <a:gd name="T40" fmla="*/ 0 w 90"/>
                  <a:gd name="T41" fmla="*/ 45 h 90"/>
                  <a:gd name="T42" fmla="*/ 3 w 90"/>
                  <a:gd name="T43" fmla="*/ 63 h 90"/>
                  <a:gd name="T44" fmla="*/ 13 w 90"/>
                  <a:gd name="T45" fmla="*/ 77 h 90"/>
                  <a:gd name="T46" fmla="*/ 28 w 90"/>
                  <a:gd name="T47" fmla="*/ 87 h 90"/>
                  <a:gd name="T48" fmla="*/ 45 w 90"/>
                  <a:gd name="T49" fmla="*/ 90 h 90"/>
                  <a:gd name="T50" fmla="*/ 62 w 90"/>
                  <a:gd name="T51" fmla="*/ 87 h 90"/>
                  <a:gd name="T52" fmla="*/ 77 w 90"/>
                  <a:gd name="T53" fmla="*/ 77 h 90"/>
                  <a:gd name="T54" fmla="*/ 87 w 90"/>
                  <a:gd name="T55" fmla="*/ 63 h 90"/>
                  <a:gd name="T56" fmla="*/ 90 w 90"/>
                  <a:gd name="T57" fmla="*/ 45 h 90"/>
                  <a:gd name="T58" fmla="*/ 87 w 90"/>
                  <a:gd name="T59" fmla="*/ 28 h 90"/>
                  <a:gd name="T60" fmla="*/ 77 w 90"/>
                  <a:gd name="T61" fmla="*/ 13 h 90"/>
                  <a:gd name="T62" fmla="*/ 62 w 90"/>
                  <a:gd name="T63" fmla="*/ 3 h 90"/>
                  <a:gd name="T64" fmla="*/ 45 w 90"/>
                  <a:gd name="T65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0" h="90">
                    <a:moveTo>
                      <a:pt x="45" y="60"/>
                    </a:moveTo>
                    <a:lnTo>
                      <a:pt x="42" y="60"/>
                    </a:lnTo>
                    <a:lnTo>
                      <a:pt x="40" y="59"/>
                    </a:lnTo>
                    <a:lnTo>
                      <a:pt x="36" y="58"/>
                    </a:lnTo>
                    <a:lnTo>
                      <a:pt x="34" y="56"/>
                    </a:lnTo>
                    <a:lnTo>
                      <a:pt x="32" y="54"/>
                    </a:lnTo>
                    <a:lnTo>
                      <a:pt x="31" y="51"/>
                    </a:lnTo>
                    <a:lnTo>
                      <a:pt x="30" y="48"/>
                    </a:lnTo>
                    <a:lnTo>
                      <a:pt x="30" y="45"/>
                    </a:lnTo>
                    <a:lnTo>
                      <a:pt x="30" y="42"/>
                    </a:lnTo>
                    <a:lnTo>
                      <a:pt x="31" y="40"/>
                    </a:lnTo>
                    <a:lnTo>
                      <a:pt x="32" y="36"/>
                    </a:lnTo>
                    <a:lnTo>
                      <a:pt x="34" y="34"/>
                    </a:lnTo>
                    <a:lnTo>
                      <a:pt x="36" y="33"/>
                    </a:lnTo>
                    <a:lnTo>
                      <a:pt x="40" y="31"/>
                    </a:lnTo>
                    <a:lnTo>
                      <a:pt x="42" y="30"/>
                    </a:lnTo>
                    <a:lnTo>
                      <a:pt x="45" y="30"/>
                    </a:lnTo>
                    <a:lnTo>
                      <a:pt x="48" y="30"/>
                    </a:lnTo>
                    <a:lnTo>
                      <a:pt x="51" y="31"/>
                    </a:lnTo>
                    <a:lnTo>
                      <a:pt x="54" y="33"/>
                    </a:lnTo>
                    <a:lnTo>
                      <a:pt x="56" y="34"/>
                    </a:lnTo>
                    <a:lnTo>
                      <a:pt x="58" y="36"/>
                    </a:lnTo>
                    <a:lnTo>
                      <a:pt x="59" y="40"/>
                    </a:lnTo>
                    <a:lnTo>
                      <a:pt x="60" y="42"/>
                    </a:lnTo>
                    <a:lnTo>
                      <a:pt x="60" y="45"/>
                    </a:lnTo>
                    <a:lnTo>
                      <a:pt x="60" y="48"/>
                    </a:lnTo>
                    <a:lnTo>
                      <a:pt x="59" y="51"/>
                    </a:lnTo>
                    <a:lnTo>
                      <a:pt x="58" y="54"/>
                    </a:lnTo>
                    <a:lnTo>
                      <a:pt x="56" y="56"/>
                    </a:lnTo>
                    <a:lnTo>
                      <a:pt x="54" y="58"/>
                    </a:lnTo>
                    <a:lnTo>
                      <a:pt x="51" y="59"/>
                    </a:lnTo>
                    <a:lnTo>
                      <a:pt x="48" y="60"/>
                    </a:lnTo>
                    <a:lnTo>
                      <a:pt x="45" y="60"/>
                    </a:lnTo>
                    <a:close/>
                    <a:moveTo>
                      <a:pt x="45" y="0"/>
                    </a:moveTo>
                    <a:lnTo>
                      <a:pt x="36" y="1"/>
                    </a:lnTo>
                    <a:lnTo>
                      <a:pt x="28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20"/>
                    </a:lnTo>
                    <a:lnTo>
                      <a:pt x="3" y="28"/>
                    </a:lnTo>
                    <a:lnTo>
                      <a:pt x="1" y="36"/>
                    </a:lnTo>
                    <a:lnTo>
                      <a:pt x="0" y="45"/>
                    </a:lnTo>
                    <a:lnTo>
                      <a:pt x="1" y="55"/>
                    </a:lnTo>
                    <a:lnTo>
                      <a:pt x="3" y="63"/>
                    </a:lnTo>
                    <a:lnTo>
                      <a:pt x="8" y="71"/>
                    </a:lnTo>
                    <a:lnTo>
                      <a:pt x="13" y="77"/>
                    </a:lnTo>
                    <a:lnTo>
                      <a:pt x="20" y="82"/>
                    </a:lnTo>
                    <a:lnTo>
                      <a:pt x="28" y="87"/>
                    </a:lnTo>
                    <a:lnTo>
                      <a:pt x="36" y="89"/>
                    </a:lnTo>
                    <a:lnTo>
                      <a:pt x="45" y="90"/>
                    </a:lnTo>
                    <a:lnTo>
                      <a:pt x="55" y="89"/>
                    </a:lnTo>
                    <a:lnTo>
                      <a:pt x="62" y="87"/>
                    </a:lnTo>
                    <a:lnTo>
                      <a:pt x="71" y="82"/>
                    </a:lnTo>
                    <a:lnTo>
                      <a:pt x="77" y="77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5"/>
                    </a:lnTo>
                    <a:lnTo>
                      <a:pt x="90" y="45"/>
                    </a:lnTo>
                    <a:lnTo>
                      <a:pt x="89" y="36"/>
                    </a:lnTo>
                    <a:lnTo>
                      <a:pt x="87" y="28"/>
                    </a:lnTo>
                    <a:lnTo>
                      <a:pt x="83" y="20"/>
                    </a:lnTo>
                    <a:lnTo>
                      <a:pt x="77" y="13"/>
                    </a:lnTo>
                    <a:lnTo>
                      <a:pt x="71" y="7"/>
                    </a:lnTo>
                    <a:lnTo>
                      <a:pt x="62" y="3"/>
                    </a:lnTo>
                    <a:lnTo>
                      <a:pt x="55" y="1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8896" y="964"/>
              <a:ext cx="3286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latin typeface="PingFang SC Semibold" panose="020B0400000000000000" charset="-122"/>
                  <a:ea typeface="PingFang SC Semibold" panose="020B0400000000000000" charset="-122"/>
                  <a:sym typeface="+mn-ea"/>
                </a:rPr>
                <a:t>互联网用户隐私保护</a:t>
              </a:r>
              <a:endParaRPr lang="zh-CN" altLang="en-US" sz="1600" b="1" dirty="0">
                <a:latin typeface="PingFang SC Semibold" panose="020B0400000000000000" charset="-122"/>
                <a:ea typeface="PingFang SC Semibold" panose="020B0400000000000000" charset="-122"/>
                <a:sym typeface="+mn-ea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94" y="1100455"/>
            <a:ext cx="6410325" cy="33432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34091" y="4543425"/>
            <a:ext cx="550272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/>
              <a:t>Source: https://42papers.com/p/privacy-preservation-in-federated-learning-insights-from-the-gdpr-perspective</a:t>
            </a:r>
            <a:endParaRPr lang="zh-CN" altLang="en-US" sz="900" dirty="0"/>
          </a:p>
        </p:txBody>
      </p:sp>
      <p:sp>
        <p:nvSpPr>
          <p:cNvPr id="15" name="文本框 14"/>
          <p:cNvSpPr txBox="1"/>
          <p:nvPr/>
        </p:nvSpPr>
        <p:spPr>
          <a:xfrm>
            <a:off x="7038635" y="2220685"/>
            <a:ext cx="31786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 dirty="0"/>
              <a:t>手机应用程序的隐私问题</a:t>
            </a:r>
            <a:endParaRPr lang="en-US" altLang="zh-CN" sz="24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 dirty="0"/>
              <a:t>中心化服务系统中的隐私问题</a:t>
            </a:r>
            <a:endParaRPr lang="en-US" altLang="zh-CN" sz="24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 dirty="0"/>
              <a:t>各类门户网站定制化推荐系统中的隐私问题</a:t>
            </a:r>
            <a:endParaRPr lang="en-US" altLang="zh-CN" sz="2400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sz="2400" dirty="0"/>
              <a:t>新型联邦学习系统中的隐私问题</a:t>
            </a:r>
            <a:endParaRPr lang="en-US" altLang="zh-CN" sz="2400" dirty="0"/>
          </a:p>
          <a:p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10;p2"/>
          <p:cNvGrpSpPr/>
          <p:nvPr/>
        </p:nvGrpSpPr>
        <p:grpSpPr>
          <a:xfrm>
            <a:off x="10763251" y="-391967"/>
            <a:ext cx="2704770" cy="7496561"/>
            <a:chOff x="2839200" y="245975"/>
            <a:chExt cx="1960600" cy="5218337"/>
          </a:xfrm>
          <a:solidFill>
            <a:srgbClr val="306EF3"/>
          </a:solidFill>
        </p:grpSpPr>
        <p:sp>
          <p:nvSpPr>
            <p:cNvPr id="22" name="Google Shape;11;p2"/>
            <p:cNvSpPr/>
            <p:nvPr/>
          </p:nvSpPr>
          <p:spPr>
            <a:xfrm>
              <a:off x="2849950" y="245975"/>
              <a:ext cx="1924200" cy="5210475"/>
            </a:xfrm>
            <a:custGeom>
              <a:avLst/>
              <a:gdLst/>
              <a:ahLst/>
              <a:cxnLst/>
              <a:rect l="l" t="t" r="r" b="b"/>
              <a:pathLst>
                <a:path w="76968" h="208419" extrusionOk="0">
                  <a:moveTo>
                    <a:pt x="18225" y="828"/>
                  </a:moveTo>
                  <a:lnTo>
                    <a:pt x="18598" y="1969"/>
                  </a:lnTo>
                  <a:lnTo>
                    <a:pt x="18598" y="1969"/>
                  </a:lnTo>
                  <a:cubicBezTo>
                    <a:pt x="19035" y="1899"/>
                    <a:pt x="19479" y="1849"/>
                    <a:pt x="19930" y="1821"/>
                  </a:cubicBezTo>
                  <a:lnTo>
                    <a:pt x="18225" y="828"/>
                  </a:lnTo>
                  <a:close/>
                  <a:moveTo>
                    <a:pt x="65447" y="0"/>
                  </a:moveTo>
                  <a:lnTo>
                    <a:pt x="65447" y="0"/>
                  </a:lnTo>
                  <a:cubicBezTo>
                    <a:pt x="50759" y="1729"/>
                    <a:pt x="35981" y="2607"/>
                    <a:pt x="21184" y="2607"/>
                  </a:cubicBezTo>
                  <a:cubicBezTo>
                    <a:pt x="20391" y="2607"/>
                    <a:pt x="19598" y="2604"/>
                    <a:pt x="18804" y="2599"/>
                  </a:cubicBezTo>
                  <a:lnTo>
                    <a:pt x="18598" y="1969"/>
                  </a:lnTo>
                  <a:lnTo>
                    <a:pt x="18598" y="1969"/>
                  </a:lnTo>
                  <a:cubicBezTo>
                    <a:pt x="11297" y="3133"/>
                    <a:pt x="5789" y="9941"/>
                    <a:pt x="3212" y="17000"/>
                  </a:cubicBezTo>
                  <a:cubicBezTo>
                    <a:pt x="100" y="25607"/>
                    <a:pt x="1" y="34992"/>
                    <a:pt x="2914" y="43648"/>
                  </a:cubicBezTo>
                  <a:cubicBezTo>
                    <a:pt x="6556" y="54374"/>
                    <a:pt x="14467" y="62981"/>
                    <a:pt x="21187" y="72085"/>
                  </a:cubicBezTo>
                  <a:cubicBezTo>
                    <a:pt x="27908" y="81189"/>
                    <a:pt x="33767" y="92063"/>
                    <a:pt x="32228" y="103286"/>
                  </a:cubicBezTo>
                  <a:cubicBezTo>
                    <a:pt x="30937" y="112787"/>
                    <a:pt x="24581" y="120699"/>
                    <a:pt x="18903" y="128428"/>
                  </a:cubicBezTo>
                  <a:cubicBezTo>
                    <a:pt x="13209" y="136142"/>
                    <a:pt x="7731" y="145030"/>
                    <a:pt x="8575" y="154597"/>
                  </a:cubicBezTo>
                  <a:cubicBezTo>
                    <a:pt x="9369" y="163353"/>
                    <a:pt x="15361" y="170819"/>
                    <a:pt x="17182" y="179426"/>
                  </a:cubicBezTo>
                  <a:cubicBezTo>
                    <a:pt x="18854" y="187354"/>
                    <a:pt x="16867" y="195564"/>
                    <a:pt x="14616" y="203360"/>
                  </a:cubicBezTo>
                  <a:cubicBezTo>
                    <a:pt x="14451" y="203972"/>
                    <a:pt x="14269" y="204684"/>
                    <a:pt x="14600" y="205230"/>
                  </a:cubicBezTo>
                  <a:cubicBezTo>
                    <a:pt x="14947" y="205777"/>
                    <a:pt x="15576" y="205942"/>
                    <a:pt x="16172" y="206075"/>
                  </a:cubicBezTo>
                  <a:cubicBezTo>
                    <a:pt x="22980" y="207637"/>
                    <a:pt x="29923" y="208419"/>
                    <a:pt x="36864" y="208419"/>
                  </a:cubicBezTo>
                  <a:cubicBezTo>
                    <a:pt x="43897" y="208419"/>
                    <a:pt x="50928" y="207616"/>
                    <a:pt x="57817" y="206008"/>
                  </a:cubicBezTo>
                  <a:cubicBezTo>
                    <a:pt x="55930" y="199586"/>
                    <a:pt x="57900" y="192667"/>
                    <a:pt x="60945" y="186725"/>
                  </a:cubicBezTo>
                  <a:cubicBezTo>
                    <a:pt x="63991" y="180799"/>
                    <a:pt x="68112" y="175437"/>
                    <a:pt x="70959" y="169412"/>
                  </a:cubicBezTo>
                  <a:cubicBezTo>
                    <a:pt x="76752" y="157180"/>
                    <a:pt x="76968" y="142879"/>
                    <a:pt x="74104" y="129653"/>
                  </a:cubicBezTo>
                  <a:cubicBezTo>
                    <a:pt x="71241" y="116428"/>
                    <a:pt x="65514" y="104014"/>
                    <a:pt x="59754" y="91782"/>
                  </a:cubicBezTo>
                  <a:cubicBezTo>
                    <a:pt x="55947" y="83688"/>
                    <a:pt x="52040" y="75395"/>
                    <a:pt x="51378" y="66490"/>
                  </a:cubicBezTo>
                  <a:cubicBezTo>
                    <a:pt x="49723" y="43615"/>
                    <a:pt x="69685" y="22528"/>
                    <a:pt x="65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 panose="020B0604020202090204"/>
                <a:buNone/>
              </a:pPr>
              <a:endParaRPr sz="1400" kern="0">
                <a:solidFill>
                  <a:srgbClr val="000000"/>
                </a:solidFill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3" name="Google Shape;12;p2"/>
            <p:cNvSpPr/>
            <p:nvPr/>
          </p:nvSpPr>
          <p:spPr>
            <a:xfrm>
              <a:off x="2839200" y="328150"/>
              <a:ext cx="1960600" cy="5136162"/>
            </a:xfrm>
            <a:custGeom>
              <a:avLst/>
              <a:gdLst/>
              <a:ahLst/>
              <a:cxnLst/>
              <a:rect l="l" t="t" r="r" b="b"/>
              <a:pathLst>
                <a:path w="78424" h="209042" extrusionOk="0">
                  <a:moveTo>
                    <a:pt x="65642" y="658"/>
                  </a:moveTo>
                  <a:cubicBezTo>
                    <a:pt x="67840" y="13294"/>
                    <a:pt x="62536" y="25536"/>
                    <a:pt x="58065" y="37060"/>
                  </a:cubicBezTo>
                  <a:cubicBezTo>
                    <a:pt x="55748" y="43036"/>
                    <a:pt x="53497" y="49061"/>
                    <a:pt x="52288" y="55367"/>
                  </a:cubicBezTo>
                  <a:cubicBezTo>
                    <a:pt x="51047" y="61888"/>
                    <a:pt x="51179" y="68410"/>
                    <a:pt x="52901" y="74816"/>
                  </a:cubicBezTo>
                  <a:cubicBezTo>
                    <a:pt x="54870" y="82115"/>
                    <a:pt x="58346" y="88902"/>
                    <a:pt x="61541" y="95721"/>
                  </a:cubicBezTo>
                  <a:cubicBezTo>
                    <a:pt x="64851" y="102805"/>
                    <a:pt x="68062" y="109972"/>
                    <a:pt x="70628" y="117371"/>
                  </a:cubicBezTo>
                  <a:cubicBezTo>
                    <a:pt x="75511" y="131457"/>
                    <a:pt x="78027" y="146950"/>
                    <a:pt x="74054" y="161598"/>
                  </a:cubicBezTo>
                  <a:cubicBezTo>
                    <a:pt x="73077" y="165157"/>
                    <a:pt x="71704" y="168617"/>
                    <a:pt x="69949" y="171877"/>
                  </a:cubicBezTo>
                  <a:cubicBezTo>
                    <a:pt x="68178" y="175204"/>
                    <a:pt x="66093" y="178349"/>
                    <a:pt x="64139" y="181577"/>
                  </a:cubicBezTo>
                  <a:cubicBezTo>
                    <a:pt x="60465" y="187569"/>
                    <a:pt x="57055" y="194223"/>
                    <a:pt x="57204" y="201439"/>
                  </a:cubicBezTo>
                  <a:cubicBezTo>
                    <a:pt x="57235" y="203000"/>
                    <a:pt x="57454" y="204561"/>
                    <a:pt x="57846" y="206081"/>
                  </a:cubicBezTo>
                  <a:lnTo>
                    <a:pt x="57846" y="206081"/>
                  </a:lnTo>
                  <a:cubicBezTo>
                    <a:pt x="51059" y="207635"/>
                    <a:pt x="44131" y="208418"/>
                    <a:pt x="37194" y="208418"/>
                  </a:cubicBezTo>
                  <a:cubicBezTo>
                    <a:pt x="34489" y="208418"/>
                    <a:pt x="31782" y="208299"/>
                    <a:pt x="29082" y="208060"/>
                  </a:cubicBezTo>
                  <a:cubicBezTo>
                    <a:pt x="26600" y="207829"/>
                    <a:pt x="24117" y="207514"/>
                    <a:pt x="21651" y="207084"/>
                  </a:cubicBezTo>
                  <a:cubicBezTo>
                    <a:pt x="20492" y="206885"/>
                    <a:pt x="19350" y="206670"/>
                    <a:pt x="18208" y="206422"/>
                  </a:cubicBezTo>
                  <a:cubicBezTo>
                    <a:pt x="17695" y="206322"/>
                    <a:pt x="17198" y="206223"/>
                    <a:pt x="16685" y="206091"/>
                  </a:cubicBezTo>
                  <a:cubicBezTo>
                    <a:pt x="15725" y="205842"/>
                    <a:pt x="15063" y="205511"/>
                    <a:pt x="15212" y="204353"/>
                  </a:cubicBezTo>
                  <a:cubicBezTo>
                    <a:pt x="15344" y="203260"/>
                    <a:pt x="15808" y="202151"/>
                    <a:pt x="16089" y="201092"/>
                  </a:cubicBezTo>
                  <a:cubicBezTo>
                    <a:pt x="16437" y="199817"/>
                    <a:pt x="16768" y="198543"/>
                    <a:pt x="17066" y="197252"/>
                  </a:cubicBezTo>
                  <a:cubicBezTo>
                    <a:pt x="17612" y="195001"/>
                    <a:pt x="18009" y="192700"/>
                    <a:pt x="18291" y="190399"/>
                  </a:cubicBezTo>
                  <a:cubicBezTo>
                    <a:pt x="18804" y="185847"/>
                    <a:pt x="18555" y="181279"/>
                    <a:pt x="17182" y="176876"/>
                  </a:cubicBezTo>
                  <a:cubicBezTo>
                    <a:pt x="15940" y="172904"/>
                    <a:pt x="14020" y="169179"/>
                    <a:pt x="12365" y="165356"/>
                  </a:cubicBezTo>
                  <a:cubicBezTo>
                    <a:pt x="10644" y="161367"/>
                    <a:pt x="9220" y="157196"/>
                    <a:pt x="9237" y="152793"/>
                  </a:cubicBezTo>
                  <a:cubicBezTo>
                    <a:pt x="9270" y="148257"/>
                    <a:pt x="10693" y="143871"/>
                    <a:pt x="12679" y="139832"/>
                  </a:cubicBezTo>
                  <a:cubicBezTo>
                    <a:pt x="16553" y="132003"/>
                    <a:pt x="22578" y="125548"/>
                    <a:pt x="27195" y="118166"/>
                  </a:cubicBezTo>
                  <a:cubicBezTo>
                    <a:pt x="29364" y="114690"/>
                    <a:pt x="31234" y="110982"/>
                    <a:pt x="32293" y="107010"/>
                  </a:cubicBezTo>
                  <a:cubicBezTo>
                    <a:pt x="33320" y="103037"/>
                    <a:pt x="33485" y="98899"/>
                    <a:pt x="32773" y="94844"/>
                  </a:cubicBezTo>
                  <a:cubicBezTo>
                    <a:pt x="29728" y="77166"/>
                    <a:pt x="14417" y="65596"/>
                    <a:pt x="6439" y="50352"/>
                  </a:cubicBezTo>
                  <a:cubicBezTo>
                    <a:pt x="2136" y="42109"/>
                    <a:pt x="497" y="32757"/>
                    <a:pt x="2252" y="23587"/>
                  </a:cubicBezTo>
                  <a:cubicBezTo>
                    <a:pt x="3692" y="15907"/>
                    <a:pt x="7598" y="7581"/>
                    <a:pt x="14930" y="3939"/>
                  </a:cubicBezTo>
                  <a:cubicBezTo>
                    <a:pt x="16157" y="3314"/>
                    <a:pt x="17470" y="2881"/>
                    <a:pt x="18820" y="2640"/>
                  </a:cubicBezTo>
                  <a:lnTo>
                    <a:pt x="18820" y="2640"/>
                  </a:lnTo>
                  <a:lnTo>
                    <a:pt x="18936" y="2996"/>
                  </a:lnTo>
                  <a:cubicBezTo>
                    <a:pt x="18969" y="3128"/>
                    <a:pt x="19085" y="3228"/>
                    <a:pt x="19234" y="3228"/>
                  </a:cubicBezTo>
                  <a:cubicBezTo>
                    <a:pt x="19907" y="3231"/>
                    <a:pt x="20579" y="3233"/>
                    <a:pt x="21252" y="3233"/>
                  </a:cubicBezTo>
                  <a:cubicBezTo>
                    <a:pt x="36085" y="3233"/>
                    <a:pt x="50901" y="2365"/>
                    <a:pt x="65642" y="658"/>
                  </a:cubicBezTo>
                  <a:close/>
                  <a:moveTo>
                    <a:pt x="65894" y="0"/>
                  </a:moveTo>
                  <a:cubicBezTo>
                    <a:pt x="51081" y="1741"/>
                    <a:pt x="36192" y="2604"/>
                    <a:pt x="21285" y="2604"/>
                  </a:cubicBezTo>
                  <a:cubicBezTo>
                    <a:pt x="20675" y="2604"/>
                    <a:pt x="20066" y="2603"/>
                    <a:pt x="19457" y="2600"/>
                  </a:cubicBezTo>
                  <a:lnTo>
                    <a:pt x="19457" y="2600"/>
                  </a:lnTo>
                  <a:lnTo>
                    <a:pt x="19438" y="2544"/>
                  </a:lnTo>
                  <a:lnTo>
                    <a:pt x="19438" y="2544"/>
                  </a:lnTo>
                  <a:cubicBezTo>
                    <a:pt x="19744" y="2503"/>
                    <a:pt x="20051" y="2471"/>
                    <a:pt x="20360" y="2450"/>
                  </a:cubicBezTo>
                  <a:cubicBezTo>
                    <a:pt x="20751" y="2417"/>
                    <a:pt x="20757" y="1820"/>
                    <a:pt x="20375" y="1820"/>
                  </a:cubicBezTo>
                  <a:cubicBezTo>
                    <a:pt x="20370" y="1820"/>
                    <a:pt x="20365" y="1821"/>
                    <a:pt x="20360" y="1821"/>
                  </a:cubicBezTo>
                  <a:cubicBezTo>
                    <a:pt x="19982" y="1849"/>
                    <a:pt x="19610" y="1890"/>
                    <a:pt x="19242" y="1945"/>
                  </a:cubicBezTo>
                  <a:lnTo>
                    <a:pt x="19242" y="1945"/>
                  </a:lnTo>
                  <a:lnTo>
                    <a:pt x="18953" y="1059"/>
                  </a:lnTo>
                  <a:cubicBezTo>
                    <a:pt x="18901" y="917"/>
                    <a:pt x="18778" y="855"/>
                    <a:pt x="18655" y="855"/>
                  </a:cubicBezTo>
                  <a:cubicBezTo>
                    <a:pt x="18465" y="855"/>
                    <a:pt x="18276" y="1003"/>
                    <a:pt x="18357" y="1225"/>
                  </a:cubicBezTo>
                  <a:lnTo>
                    <a:pt x="18627" y="2051"/>
                  </a:lnTo>
                  <a:lnTo>
                    <a:pt x="18627" y="2051"/>
                  </a:lnTo>
                  <a:cubicBezTo>
                    <a:pt x="11890" y="3350"/>
                    <a:pt x="6890" y="9118"/>
                    <a:pt x="4172" y="15211"/>
                  </a:cubicBezTo>
                  <a:cubicBezTo>
                    <a:pt x="514" y="23388"/>
                    <a:pt x="1" y="32988"/>
                    <a:pt x="2301" y="41596"/>
                  </a:cubicBezTo>
                  <a:cubicBezTo>
                    <a:pt x="7052" y="59389"/>
                    <a:pt x="23422" y="70744"/>
                    <a:pt x="30059" y="87610"/>
                  </a:cubicBezTo>
                  <a:cubicBezTo>
                    <a:pt x="31714" y="91815"/>
                    <a:pt x="32724" y="96284"/>
                    <a:pt x="32575" y="100802"/>
                  </a:cubicBezTo>
                  <a:cubicBezTo>
                    <a:pt x="32442" y="105437"/>
                    <a:pt x="30986" y="109890"/>
                    <a:pt x="28867" y="113978"/>
                  </a:cubicBezTo>
                  <a:cubicBezTo>
                    <a:pt x="24779" y="121890"/>
                    <a:pt x="18555" y="128411"/>
                    <a:pt x="14037" y="136042"/>
                  </a:cubicBezTo>
                  <a:cubicBezTo>
                    <a:pt x="11736" y="139915"/>
                    <a:pt x="9816" y="144103"/>
                    <a:pt x="9005" y="148555"/>
                  </a:cubicBezTo>
                  <a:cubicBezTo>
                    <a:pt x="8260" y="152727"/>
                    <a:pt x="8674" y="156865"/>
                    <a:pt x="9965" y="160870"/>
                  </a:cubicBezTo>
                  <a:cubicBezTo>
                    <a:pt x="11306" y="164992"/>
                    <a:pt x="13325" y="168832"/>
                    <a:pt x="14997" y="172804"/>
                  </a:cubicBezTo>
                  <a:cubicBezTo>
                    <a:pt x="16884" y="177273"/>
                    <a:pt x="18009" y="181825"/>
                    <a:pt x="17910" y="186708"/>
                  </a:cubicBezTo>
                  <a:cubicBezTo>
                    <a:pt x="17811" y="191806"/>
                    <a:pt x="16652" y="196805"/>
                    <a:pt x="15295" y="201704"/>
                  </a:cubicBezTo>
                  <a:cubicBezTo>
                    <a:pt x="14914" y="203062"/>
                    <a:pt x="13755" y="205379"/>
                    <a:pt x="15444" y="206322"/>
                  </a:cubicBezTo>
                  <a:cubicBezTo>
                    <a:pt x="16255" y="206786"/>
                    <a:pt x="17347" y="206885"/>
                    <a:pt x="18241" y="207067"/>
                  </a:cubicBezTo>
                  <a:cubicBezTo>
                    <a:pt x="19499" y="207332"/>
                    <a:pt x="20773" y="207580"/>
                    <a:pt x="22048" y="207795"/>
                  </a:cubicBezTo>
                  <a:cubicBezTo>
                    <a:pt x="27080" y="208627"/>
                    <a:pt x="32157" y="209041"/>
                    <a:pt x="37234" y="209041"/>
                  </a:cubicBezTo>
                  <a:cubicBezTo>
                    <a:pt x="41860" y="209041"/>
                    <a:pt x="46487" y="208697"/>
                    <a:pt x="51080" y="208011"/>
                  </a:cubicBezTo>
                  <a:cubicBezTo>
                    <a:pt x="53513" y="207647"/>
                    <a:pt x="55930" y="207183"/>
                    <a:pt x="58330" y="206620"/>
                  </a:cubicBezTo>
                  <a:cubicBezTo>
                    <a:pt x="58479" y="206571"/>
                    <a:pt x="58578" y="206405"/>
                    <a:pt x="58528" y="206240"/>
                  </a:cubicBezTo>
                  <a:cubicBezTo>
                    <a:pt x="56443" y="198808"/>
                    <a:pt x="59306" y="191194"/>
                    <a:pt x="62981" y="184771"/>
                  </a:cubicBezTo>
                  <a:cubicBezTo>
                    <a:pt x="66606" y="178382"/>
                    <a:pt x="70992" y="172473"/>
                    <a:pt x="73475" y="165505"/>
                  </a:cubicBezTo>
                  <a:cubicBezTo>
                    <a:pt x="78424" y="151717"/>
                    <a:pt x="77066" y="136489"/>
                    <a:pt x="72995" y="122684"/>
                  </a:cubicBezTo>
                  <a:cubicBezTo>
                    <a:pt x="70826" y="115368"/>
                    <a:pt x="67930" y="108301"/>
                    <a:pt x="64802" y="101349"/>
                  </a:cubicBezTo>
                  <a:cubicBezTo>
                    <a:pt x="61624" y="94264"/>
                    <a:pt x="57966" y="87346"/>
                    <a:pt x="55251" y="80046"/>
                  </a:cubicBezTo>
                  <a:cubicBezTo>
                    <a:pt x="52752" y="73293"/>
                    <a:pt x="51494" y="66308"/>
                    <a:pt x="52338" y="59108"/>
                  </a:cubicBezTo>
                  <a:cubicBezTo>
                    <a:pt x="53083" y="52702"/>
                    <a:pt x="55168" y="46528"/>
                    <a:pt x="57419" y="40520"/>
                  </a:cubicBezTo>
                  <a:cubicBezTo>
                    <a:pt x="61739" y="29016"/>
                    <a:pt x="67483" y="17181"/>
                    <a:pt x="66722" y="4585"/>
                  </a:cubicBezTo>
                  <a:cubicBezTo>
                    <a:pt x="66639" y="3112"/>
                    <a:pt x="66457" y="1672"/>
                    <a:pt x="66192" y="232"/>
                  </a:cubicBezTo>
                  <a:cubicBezTo>
                    <a:pt x="66159" y="99"/>
                    <a:pt x="66026" y="0"/>
                    <a:pt x="658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 panose="020B0604020202090204"/>
                <a:buNone/>
              </a:pPr>
              <a:endParaRPr sz="1400" kern="0">
                <a:solidFill>
                  <a:srgbClr val="000000"/>
                </a:solidFill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540886" y="457200"/>
            <a:ext cx="3210347" cy="543560"/>
            <a:chOff x="7680" y="818"/>
            <a:chExt cx="4479" cy="840"/>
          </a:xfrm>
        </p:grpSpPr>
        <p:sp>
          <p:nvSpPr>
            <p:cNvPr id="54" name="Rectangle: Rounded Corners 6"/>
            <p:cNvSpPr/>
            <p:nvPr/>
          </p:nvSpPr>
          <p:spPr>
            <a:xfrm>
              <a:off x="7680" y="818"/>
              <a:ext cx="4479" cy="840"/>
            </a:xfrm>
            <a:prstGeom prst="roundRect">
              <a:avLst>
                <a:gd name="adj" fmla="val 50000"/>
              </a:avLst>
            </a:prstGeom>
            <a:solidFill>
              <a:srgbClr val="FFC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: Rounded Corners 31"/>
            <p:cNvSpPr/>
            <p:nvPr/>
          </p:nvSpPr>
          <p:spPr>
            <a:xfrm>
              <a:off x="7680" y="818"/>
              <a:ext cx="1286" cy="840"/>
            </a:xfrm>
            <a:prstGeom prst="roundRect">
              <a:avLst>
                <a:gd name="adj" fmla="val 50000"/>
              </a:avLst>
            </a:prstGeom>
            <a:solidFill>
              <a:srgbClr val="456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" name="Group 33"/>
            <p:cNvGrpSpPr/>
            <p:nvPr/>
          </p:nvGrpSpPr>
          <p:grpSpPr>
            <a:xfrm>
              <a:off x="8152" y="975"/>
              <a:ext cx="318" cy="527"/>
              <a:chOff x="3228975" y="1360488"/>
              <a:chExt cx="173038" cy="287338"/>
            </a:xfrm>
            <a:solidFill>
              <a:schemeClr val="bg1"/>
            </a:solidFill>
          </p:grpSpPr>
          <p:sp>
            <p:nvSpPr>
              <p:cNvPr id="28" name="Freeform 137"/>
              <p:cNvSpPr>
                <a:spLocks noEditPoints="1"/>
              </p:cNvSpPr>
              <p:nvPr/>
            </p:nvSpPr>
            <p:spPr bwMode="auto">
              <a:xfrm>
                <a:off x="3228975" y="1360488"/>
                <a:ext cx="173038" cy="287338"/>
              </a:xfrm>
              <a:custGeom>
                <a:avLst/>
                <a:gdLst>
                  <a:gd name="T0" fmla="*/ 84 w 542"/>
                  <a:gd name="T1" fmla="*/ 873 h 903"/>
                  <a:gd name="T2" fmla="*/ 67 w 542"/>
                  <a:gd name="T3" fmla="*/ 869 h 903"/>
                  <a:gd name="T4" fmla="*/ 52 w 542"/>
                  <a:gd name="T5" fmla="*/ 859 h 903"/>
                  <a:gd name="T6" fmla="*/ 40 w 542"/>
                  <a:gd name="T7" fmla="*/ 847 h 903"/>
                  <a:gd name="T8" fmla="*/ 33 w 542"/>
                  <a:gd name="T9" fmla="*/ 831 h 903"/>
                  <a:gd name="T10" fmla="*/ 31 w 542"/>
                  <a:gd name="T11" fmla="*/ 813 h 903"/>
                  <a:gd name="T12" fmla="*/ 512 w 542"/>
                  <a:gd name="T13" fmla="*/ 813 h 903"/>
                  <a:gd name="T14" fmla="*/ 509 w 542"/>
                  <a:gd name="T15" fmla="*/ 831 h 903"/>
                  <a:gd name="T16" fmla="*/ 502 w 542"/>
                  <a:gd name="T17" fmla="*/ 847 h 903"/>
                  <a:gd name="T18" fmla="*/ 490 w 542"/>
                  <a:gd name="T19" fmla="*/ 859 h 903"/>
                  <a:gd name="T20" fmla="*/ 475 w 542"/>
                  <a:gd name="T21" fmla="*/ 869 h 903"/>
                  <a:gd name="T22" fmla="*/ 458 w 542"/>
                  <a:gd name="T23" fmla="*/ 873 h 903"/>
                  <a:gd name="T24" fmla="*/ 452 w 542"/>
                  <a:gd name="T25" fmla="*/ 30 h 903"/>
                  <a:gd name="T26" fmla="*/ 469 w 542"/>
                  <a:gd name="T27" fmla="*/ 33 h 903"/>
                  <a:gd name="T28" fmla="*/ 486 w 542"/>
                  <a:gd name="T29" fmla="*/ 41 h 903"/>
                  <a:gd name="T30" fmla="*/ 498 w 542"/>
                  <a:gd name="T31" fmla="*/ 52 h 903"/>
                  <a:gd name="T32" fmla="*/ 507 w 542"/>
                  <a:gd name="T33" fmla="*/ 68 h 903"/>
                  <a:gd name="T34" fmla="*/ 511 w 542"/>
                  <a:gd name="T35" fmla="*/ 85 h 903"/>
                  <a:gd name="T36" fmla="*/ 31 w 542"/>
                  <a:gd name="T37" fmla="*/ 151 h 903"/>
                  <a:gd name="T38" fmla="*/ 32 w 542"/>
                  <a:gd name="T39" fmla="*/ 78 h 903"/>
                  <a:gd name="T40" fmla="*/ 37 w 542"/>
                  <a:gd name="T41" fmla="*/ 62 h 903"/>
                  <a:gd name="T42" fmla="*/ 48 w 542"/>
                  <a:gd name="T43" fmla="*/ 48 h 903"/>
                  <a:gd name="T44" fmla="*/ 62 w 542"/>
                  <a:gd name="T45" fmla="*/ 37 h 903"/>
                  <a:gd name="T46" fmla="*/ 78 w 542"/>
                  <a:gd name="T47" fmla="*/ 32 h 903"/>
                  <a:gd name="T48" fmla="*/ 31 w 542"/>
                  <a:gd name="T49" fmla="*/ 181 h 903"/>
                  <a:gd name="T50" fmla="*/ 31 w 542"/>
                  <a:gd name="T51" fmla="*/ 723 h 903"/>
                  <a:gd name="T52" fmla="*/ 91 w 542"/>
                  <a:gd name="T53" fmla="*/ 0 h 903"/>
                  <a:gd name="T54" fmla="*/ 64 w 542"/>
                  <a:gd name="T55" fmla="*/ 4 h 903"/>
                  <a:gd name="T56" fmla="*/ 40 w 542"/>
                  <a:gd name="T57" fmla="*/ 16 h 903"/>
                  <a:gd name="T58" fmla="*/ 21 w 542"/>
                  <a:gd name="T59" fmla="*/ 33 h 903"/>
                  <a:gd name="T60" fmla="*/ 7 w 542"/>
                  <a:gd name="T61" fmla="*/ 56 h 903"/>
                  <a:gd name="T62" fmla="*/ 1 w 542"/>
                  <a:gd name="T63" fmla="*/ 81 h 903"/>
                  <a:gd name="T64" fmla="*/ 1 w 542"/>
                  <a:gd name="T65" fmla="*/ 823 h 903"/>
                  <a:gd name="T66" fmla="*/ 7 w 542"/>
                  <a:gd name="T67" fmla="*/ 848 h 903"/>
                  <a:gd name="T68" fmla="*/ 21 w 542"/>
                  <a:gd name="T69" fmla="*/ 871 h 903"/>
                  <a:gd name="T70" fmla="*/ 40 w 542"/>
                  <a:gd name="T71" fmla="*/ 888 h 903"/>
                  <a:gd name="T72" fmla="*/ 64 w 542"/>
                  <a:gd name="T73" fmla="*/ 900 h 903"/>
                  <a:gd name="T74" fmla="*/ 91 w 542"/>
                  <a:gd name="T75" fmla="*/ 903 h 903"/>
                  <a:gd name="T76" fmla="*/ 469 w 542"/>
                  <a:gd name="T77" fmla="*/ 902 h 903"/>
                  <a:gd name="T78" fmla="*/ 495 w 542"/>
                  <a:gd name="T79" fmla="*/ 892 h 903"/>
                  <a:gd name="T80" fmla="*/ 516 w 542"/>
                  <a:gd name="T81" fmla="*/ 877 h 903"/>
                  <a:gd name="T82" fmla="*/ 532 w 542"/>
                  <a:gd name="T83" fmla="*/ 856 h 903"/>
                  <a:gd name="T84" fmla="*/ 540 w 542"/>
                  <a:gd name="T85" fmla="*/ 831 h 903"/>
                  <a:gd name="T86" fmla="*/ 542 w 542"/>
                  <a:gd name="T87" fmla="*/ 91 h 903"/>
                  <a:gd name="T88" fmla="*/ 538 w 542"/>
                  <a:gd name="T89" fmla="*/ 63 h 903"/>
                  <a:gd name="T90" fmla="*/ 526 w 542"/>
                  <a:gd name="T91" fmla="*/ 40 h 903"/>
                  <a:gd name="T92" fmla="*/ 509 w 542"/>
                  <a:gd name="T93" fmla="*/ 21 h 903"/>
                  <a:gd name="T94" fmla="*/ 487 w 542"/>
                  <a:gd name="T95" fmla="*/ 7 h 903"/>
                  <a:gd name="T96" fmla="*/ 461 w 542"/>
                  <a:gd name="T97" fmla="*/ 1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42" h="903">
                    <a:moveTo>
                      <a:pt x="452" y="873"/>
                    </a:moveTo>
                    <a:lnTo>
                      <a:pt x="91" y="873"/>
                    </a:lnTo>
                    <a:lnTo>
                      <a:pt x="84" y="873"/>
                    </a:lnTo>
                    <a:lnTo>
                      <a:pt x="78" y="872"/>
                    </a:lnTo>
                    <a:lnTo>
                      <a:pt x="73" y="871"/>
                    </a:lnTo>
                    <a:lnTo>
                      <a:pt x="67" y="869"/>
                    </a:lnTo>
                    <a:lnTo>
                      <a:pt x="62" y="867"/>
                    </a:lnTo>
                    <a:lnTo>
                      <a:pt x="57" y="863"/>
                    </a:lnTo>
                    <a:lnTo>
                      <a:pt x="52" y="859"/>
                    </a:lnTo>
                    <a:lnTo>
                      <a:pt x="48" y="856"/>
                    </a:lnTo>
                    <a:lnTo>
                      <a:pt x="44" y="852"/>
                    </a:lnTo>
                    <a:lnTo>
                      <a:pt x="40" y="847"/>
                    </a:lnTo>
                    <a:lnTo>
                      <a:pt x="37" y="842"/>
                    </a:lnTo>
                    <a:lnTo>
                      <a:pt x="35" y="837"/>
                    </a:lnTo>
                    <a:lnTo>
                      <a:pt x="33" y="831"/>
                    </a:lnTo>
                    <a:lnTo>
                      <a:pt x="32" y="826"/>
                    </a:lnTo>
                    <a:lnTo>
                      <a:pt x="31" y="819"/>
                    </a:lnTo>
                    <a:lnTo>
                      <a:pt x="31" y="813"/>
                    </a:lnTo>
                    <a:lnTo>
                      <a:pt x="31" y="753"/>
                    </a:lnTo>
                    <a:lnTo>
                      <a:pt x="512" y="753"/>
                    </a:lnTo>
                    <a:lnTo>
                      <a:pt x="512" y="813"/>
                    </a:lnTo>
                    <a:lnTo>
                      <a:pt x="511" y="819"/>
                    </a:lnTo>
                    <a:lnTo>
                      <a:pt x="511" y="825"/>
                    </a:lnTo>
                    <a:lnTo>
                      <a:pt x="509" y="831"/>
                    </a:lnTo>
                    <a:lnTo>
                      <a:pt x="507" y="837"/>
                    </a:lnTo>
                    <a:lnTo>
                      <a:pt x="505" y="842"/>
                    </a:lnTo>
                    <a:lnTo>
                      <a:pt x="502" y="847"/>
                    </a:lnTo>
                    <a:lnTo>
                      <a:pt x="498" y="852"/>
                    </a:lnTo>
                    <a:lnTo>
                      <a:pt x="494" y="856"/>
                    </a:lnTo>
                    <a:lnTo>
                      <a:pt x="490" y="859"/>
                    </a:lnTo>
                    <a:lnTo>
                      <a:pt x="486" y="863"/>
                    </a:lnTo>
                    <a:lnTo>
                      <a:pt x="480" y="867"/>
                    </a:lnTo>
                    <a:lnTo>
                      <a:pt x="475" y="869"/>
                    </a:lnTo>
                    <a:lnTo>
                      <a:pt x="469" y="871"/>
                    </a:lnTo>
                    <a:lnTo>
                      <a:pt x="464" y="872"/>
                    </a:lnTo>
                    <a:lnTo>
                      <a:pt x="458" y="873"/>
                    </a:lnTo>
                    <a:lnTo>
                      <a:pt x="452" y="873"/>
                    </a:lnTo>
                    <a:close/>
                    <a:moveTo>
                      <a:pt x="91" y="30"/>
                    </a:moveTo>
                    <a:lnTo>
                      <a:pt x="452" y="30"/>
                    </a:lnTo>
                    <a:lnTo>
                      <a:pt x="458" y="31"/>
                    </a:lnTo>
                    <a:lnTo>
                      <a:pt x="464" y="32"/>
                    </a:lnTo>
                    <a:lnTo>
                      <a:pt x="469" y="33"/>
                    </a:lnTo>
                    <a:lnTo>
                      <a:pt x="475" y="35"/>
                    </a:lnTo>
                    <a:lnTo>
                      <a:pt x="480" y="37"/>
                    </a:lnTo>
                    <a:lnTo>
                      <a:pt x="486" y="41"/>
                    </a:lnTo>
                    <a:lnTo>
                      <a:pt x="490" y="44"/>
                    </a:lnTo>
                    <a:lnTo>
                      <a:pt x="494" y="48"/>
                    </a:lnTo>
                    <a:lnTo>
                      <a:pt x="498" y="52"/>
                    </a:lnTo>
                    <a:lnTo>
                      <a:pt x="502" y="57"/>
                    </a:lnTo>
                    <a:lnTo>
                      <a:pt x="505" y="62"/>
                    </a:lnTo>
                    <a:lnTo>
                      <a:pt x="507" y="68"/>
                    </a:lnTo>
                    <a:lnTo>
                      <a:pt x="509" y="73"/>
                    </a:lnTo>
                    <a:lnTo>
                      <a:pt x="511" y="78"/>
                    </a:lnTo>
                    <a:lnTo>
                      <a:pt x="511" y="85"/>
                    </a:lnTo>
                    <a:lnTo>
                      <a:pt x="512" y="91"/>
                    </a:lnTo>
                    <a:lnTo>
                      <a:pt x="512" y="151"/>
                    </a:lnTo>
                    <a:lnTo>
                      <a:pt x="31" y="151"/>
                    </a:lnTo>
                    <a:lnTo>
                      <a:pt x="31" y="91"/>
                    </a:lnTo>
                    <a:lnTo>
                      <a:pt x="31" y="85"/>
                    </a:lnTo>
                    <a:lnTo>
                      <a:pt x="32" y="78"/>
                    </a:lnTo>
                    <a:lnTo>
                      <a:pt x="33" y="73"/>
                    </a:lnTo>
                    <a:lnTo>
                      <a:pt x="35" y="68"/>
                    </a:lnTo>
                    <a:lnTo>
                      <a:pt x="37" y="62"/>
                    </a:lnTo>
                    <a:lnTo>
                      <a:pt x="40" y="57"/>
                    </a:lnTo>
                    <a:lnTo>
                      <a:pt x="44" y="52"/>
                    </a:lnTo>
                    <a:lnTo>
                      <a:pt x="48" y="48"/>
                    </a:lnTo>
                    <a:lnTo>
                      <a:pt x="52" y="44"/>
                    </a:lnTo>
                    <a:lnTo>
                      <a:pt x="57" y="41"/>
                    </a:lnTo>
                    <a:lnTo>
                      <a:pt x="62" y="37"/>
                    </a:lnTo>
                    <a:lnTo>
                      <a:pt x="67" y="35"/>
                    </a:lnTo>
                    <a:lnTo>
                      <a:pt x="73" y="33"/>
                    </a:lnTo>
                    <a:lnTo>
                      <a:pt x="78" y="32"/>
                    </a:lnTo>
                    <a:lnTo>
                      <a:pt x="84" y="31"/>
                    </a:lnTo>
                    <a:lnTo>
                      <a:pt x="91" y="30"/>
                    </a:lnTo>
                    <a:close/>
                    <a:moveTo>
                      <a:pt x="31" y="181"/>
                    </a:moveTo>
                    <a:lnTo>
                      <a:pt x="512" y="181"/>
                    </a:lnTo>
                    <a:lnTo>
                      <a:pt x="512" y="723"/>
                    </a:lnTo>
                    <a:lnTo>
                      <a:pt x="31" y="723"/>
                    </a:lnTo>
                    <a:lnTo>
                      <a:pt x="31" y="181"/>
                    </a:lnTo>
                    <a:close/>
                    <a:moveTo>
                      <a:pt x="452" y="0"/>
                    </a:moveTo>
                    <a:lnTo>
                      <a:pt x="91" y="0"/>
                    </a:lnTo>
                    <a:lnTo>
                      <a:pt x="81" y="1"/>
                    </a:lnTo>
                    <a:lnTo>
                      <a:pt x="73" y="2"/>
                    </a:lnTo>
                    <a:lnTo>
                      <a:pt x="64" y="4"/>
                    </a:lnTo>
                    <a:lnTo>
                      <a:pt x="55" y="7"/>
                    </a:lnTo>
                    <a:lnTo>
                      <a:pt x="48" y="11"/>
                    </a:lnTo>
                    <a:lnTo>
                      <a:pt x="40" y="16"/>
                    </a:lnTo>
                    <a:lnTo>
                      <a:pt x="33" y="21"/>
                    </a:lnTo>
                    <a:lnTo>
                      <a:pt x="27" y="27"/>
                    </a:lnTo>
                    <a:lnTo>
                      <a:pt x="21" y="33"/>
                    </a:lnTo>
                    <a:lnTo>
                      <a:pt x="16" y="40"/>
                    </a:lnTo>
                    <a:lnTo>
                      <a:pt x="12" y="47"/>
                    </a:lnTo>
                    <a:lnTo>
                      <a:pt x="7" y="56"/>
                    </a:lnTo>
                    <a:lnTo>
                      <a:pt x="4" y="64"/>
                    </a:lnTo>
                    <a:lnTo>
                      <a:pt x="2" y="73"/>
                    </a:lnTo>
                    <a:lnTo>
                      <a:pt x="1" y="81"/>
                    </a:lnTo>
                    <a:lnTo>
                      <a:pt x="0" y="91"/>
                    </a:lnTo>
                    <a:lnTo>
                      <a:pt x="0" y="813"/>
                    </a:lnTo>
                    <a:lnTo>
                      <a:pt x="1" y="823"/>
                    </a:lnTo>
                    <a:lnTo>
                      <a:pt x="2" y="831"/>
                    </a:lnTo>
                    <a:lnTo>
                      <a:pt x="4" y="840"/>
                    </a:lnTo>
                    <a:lnTo>
                      <a:pt x="7" y="848"/>
                    </a:lnTo>
                    <a:lnTo>
                      <a:pt x="12" y="856"/>
                    </a:lnTo>
                    <a:lnTo>
                      <a:pt x="16" y="863"/>
                    </a:lnTo>
                    <a:lnTo>
                      <a:pt x="21" y="871"/>
                    </a:lnTo>
                    <a:lnTo>
                      <a:pt x="27" y="877"/>
                    </a:lnTo>
                    <a:lnTo>
                      <a:pt x="33" y="883"/>
                    </a:lnTo>
                    <a:lnTo>
                      <a:pt x="40" y="888"/>
                    </a:lnTo>
                    <a:lnTo>
                      <a:pt x="48" y="892"/>
                    </a:lnTo>
                    <a:lnTo>
                      <a:pt x="55" y="897"/>
                    </a:lnTo>
                    <a:lnTo>
                      <a:pt x="64" y="900"/>
                    </a:lnTo>
                    <a:lnTo>
                      <a:pt x="73" y="902"/>
                    </a:lnTo>
                    <a:lnTo>
                      <a:pt x="81" y="903"/>
                    </a:lnTo>
                    <a:lnTo>
                      <a:pt x="91" y="903"/>
                    </a:lnTo>
                    <a:lnTo>
                      <a:pt x="452" y="903"/>
                    </a:lnTo>
                    <a:lnTo>
                      <a:pt x="461" y="903"/>
                    </a:lnTo>
                    <a:lnTo>
                      <a:pt x="469" y="902"/>
                    </a:lnTo>
                    <a:lnTo>
                      <a:pt x="479" y="900"/>
                    </a:lnTo>
                    <a:lnTo>
                      <a:pt x="487" y="897"/>
                    </a:lnTo>
                    <a:lnTo>
                      <a:pt x="495" y="892"/>
                    </a:lnTo>
                    <a:lnTo>
                      <a:pt x="503" y="888"/>
                    </a:lnTo>
                    <a:lnTo>
                      <a:pt x="509" y="883"/>
                    </a:lnTo>
                    <a:lnTo>
                      <a:pt x="516" y="877"/>
                    </a:lnTo>
                    <a:lnTo>
                      <a:pt x="521" y="871"/>
                    </a:lnTo>
                    <a:lnTo>
                      <a:pt x="526" y="863"/>
                    </a:lnTo>
                    <a:lnTo>
                      <a:pt x="532" y="856"/>
                    </a:lnTo>
                    <a:lnTo>
                      <a:pt x="535" y="848"/>
                    </a:lnTo>
                    <a:lnTo>
                      <a:pt x="538" y="840"/>
                    </a:lnTo>
                    <a:lnTo>
                      <a:pt x="540" y="831"/>
                    </a:lnTo>
                    <a:lnTo>
                      <a:pt x="541" y="823"/>
                    </a:lnTo>
                    <a:lnTo>
                      <a:pt x="542" y="813"/>
                    </a:lnTo>
                    <a:lnTo>
                      <a:pt x="542" y="91"/>
                    </a:lnTo>
                    <a:lnTo>
                      <a:pt x="541" y="81"/>
                    </a:lnTo>
                    <a:lnTo>
                      <a:pt x="540" y="73"/>
                    </a:lnTo>
                    <a:lnTo>
                      <a:pt x="538" y="63"/>
                    </a:lnTo>
                    <a:lnTo>
                      <a:pt x="535" y="56"/>
                    </a:lnTo>
                    <a:lnTo>
                      <a:pt x="532" y="47"/>
                    </a:lnTo>
                    <a:lnTo>
                      <a:pt x="526" y="40"/>
                    </a:lnTo>
                    <a:lnTo>
                      <a:pt x="521" y="33"/>
                    </a:lnTo>
                    <a:lnTo>
                      <a:pt x="516" y="27"/>
                    </a:lnTo>
                    <a:lnTo>
                      <a:pt x="509" y="21"/>
                    </a:lnTo>
                    <a:lnTo>
                      <a:pt x="503" y="16"/>
                    </a:lnTo>
                    <a:lnTo>
                      <a:pt x="495" y="12"/>
                    </a:lnTo>
                    <a:lnTo>
                      <a:pt x="487" y="7"/>
                    </a:lnTo>
                    <a:lnTo>
                      <a:pt x="479" y="4"/>
                    </a:lnTo>
                    <a:lnTo>
                      <a:pt x="469" y="2"/>
                    </a:lnTo>
                    <a:lnTo>
                      <a:pt x="461" y="1"/>
                    </a:lnTo>
                    <a:lnTo>
                      <a:pt x="452" y="0"/>
                    </a:lnTo>
                    <a:lnTo>
                      <a:pt x="45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Freeform 138"/>
              <p:cNvSpPr/>
              <p:nvPr/>
            </p:nvSpPr>
            <p:spPr bwMode="auto">
              <a:xfrm>
                <a:off x="3278188" y="1389063"/>
                <a:ext cx="76200" cy="9525"/>
              </a:xfrm>
              <a:custGeom>
                <a:avLst/>
                <a:gdLst>
                  <a:gd name="T0" fmla="*/ 15 w 240"/>
                  <a:gd name="T1" fmla="*/ 30 h 30"/>
                  <a:gd name="T2" fmla="*/ 225 w 240"/>
                  <a:gd name="T3" fmla="*/ 30 h 30"/>
                  <a:gd name="T4" fmla="*/ 228 w 240"/>
                  <a:gd name="T5" fmla="*/ 29 h 30"/>
                  <a:gd name="T6" fmla="*/ 232 w 240"/>
                  <a:gd name="T7" fmla="*/ 28 h 30"/>
                  <a:gd name="T8" fmla="*/ 234 w 240"/>
                  <a:gd name="T9" fmla="*/ 27 h 30"/>
                  <a:gd name="T10" fmla="*/ 236 w 240"/>
                  <a:gd name="T11" fmla="*/ 25 h 30"/>
                  <a:gd name="T12" fmla="*/ 238 w 240"/>
                  <a:gd name="T13" fmla="*/ 23 h 30"/>
                  <a:gd name="T14" fmla="*/ 239 w 240"/>
                  <a:gd name="T15" fmla="*/ 20 h 30"/>
                  <a:gd name="T16" fmla="*/ 240 w 240"/>
                  <a:gd name="T17" fmla="*/ 17 h 30"/>
                  <a:gd name="T18" fmla="*/ 240 w 240"/>
                  <a:gd name="T19" fmla="*/ 15 h 30"/>
                  <a:gd name="T20" fmla="*/ 240 w 240"/>
                  <a:gd name="T21" fmla="*/ 12 h 30"/>
                  <a:gd name="T22" fmla="*/ 239 w 240"/>
                  <a:gd name="T23" fmla="*/ 9 h 30"/>
                  <a:gd name="T24" fmla="*/ 238 w 240"/>
                  <a:gd name="T25" fmla="*/ 7 h 30"/>
                  <a:gd name="T26" fmla="*/ 236 w 240"/>
                  <a:gd name="T27" fmla="*/ 4 h 30"/>
                  <a:gd name="T28" fmla="*/ 234 w 240"/>
                  <a:gd name="T29" fmla="*/ 2 h 30"/>
                  <a:gd name="T30" fmla="*/ 232 w 240"/>
                  <a:gd name="T31" fmla="*/ 1 h 30"/>
                  <a:gd name="T32" fmla="*/ 228 w 240"/>
                  <a:gd name="T33" fmla="*/ 0 h 30"/>
                  <a:gd name="T34" fmla="*/ 225 w 240"/>
                  <a:gd name="T35" fmla="*/ 0 h 30"/>
                  <a:gd name="T36" fmla="*/ 15 w 240"/>
                  <a:gd name="T37" fmla="*/ 0 h 30"/>
                  <a:gd name="T38" fmla="*/ 12 w 240"/>
                  <a:gd name="T39" fmla="*/ 0 h 30"/>
                  <a:gd name="T40" fmla="*/ 9 w 240"/>
                  <a:gd name="T41" fmla="*/ 1 h 30"/>
                  <a:gd name="T42" fmla="*/ 6 w 240"/>
                  <a:gd name="T43" fmla="*/ 2 h 30"/>
                  <a:gd name="T44" fmla="*/ 4 w 240"/>
                  <a:gd name="T45" fmla="*/ 4 h 30"/>
                  <a:gd name="T46" fmla="*/ 2 w 240"/>
                  <a:gd name="T47" fmla="*/ 7 h 30"/>
                  <a:gd name="T48" fmla="*/ 1 w 240"/>
                  <a:gd name="T49" fmla="*/ 9 h 30"/>
                  <a:gd name="T50" fmla="*/ 0 w 240"/>
                  <a:gd name="T51" fmla="*/ 12 h 30"/>
                  <a:gd name="T52" fmla="*/ 0 w 240"/>
                  <a:gd name="T53" fmla="*/ 15 h 30"/>
                  <a:gd name="T54" fmla="*/ 0 w 240"/>
                  <a:gd name="T55" fmla="*/ 17 h 30"/>
                  <a:gd name="T56" fmla="*/ 1 w 240"/>
                  <a:gd name="T57" fmla="*/ 20 h 30"/>
                  <a:gd name="T58" fmla="*/ 2 w 240"/>
                  <a:gd name="T59" fmla="*/ 23 h 30"/>
                  <a:gd name="T60" fmla="*/ 4 w 240"/>
                  <a:gd name="T61" fmla="*/ 25 h 30"/>
                  <a:gd name="T62" fmla="*/ 6 w 240"/>
                  <a:gd name="T63" fmla="*/ 27 h 30"/>
                  <a:gd name="T64" fmla="*/ 9 w 240"/>
                  <a:gd name="T65" fmla="*/ 29 h 30"/>
                  <a:gd name="T66" fmla="*/ 12 w 240"/>
                  <a:gd name="T67" fmla="*/ 29 h 30"/>
                  <a:gd name="T68" fmla="*/ 15 w 240"/>
                  <a:gd name="T69" fmla="*/ 30 h 30"/>
                  <a:gd name="T70" fmla="*/ 15 w 240"/>
                  <a:gd name="T7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0" h="30">
                    <a:moveTo>
                      <a:pt x="15" y="30"/>
                    </a:moveTo>
                    <a:lnTo>
                      <a:pt x="225" y="30"/>
                    </a:lnTo>
                    <a:lnTo>
                      <a:pt x="228" y="29"/>
                    </a:lnTo>
                    <a:lnTo>
                      <a:pt x="232" y="28"/>
                    </a:lnTo>
                    <a:lnTo>
                      <a:pt x="234" y="27"/>
                    </a:lnTo>
                    <a:lnTo>
                      <a:pt x="236" y="25"/>
                    </a:lnTo>
                    <a:lnTo>
                      <a:pt x="238" y="23"/>
                    </a:lnTo>
                    <a:lnTo>
                      <a:pt x="239" y="20"/>
                    </a:lnTo>
                    <a:lnTo>
                      <a:pt x="240" y="17"/>
                    </a:lnTo>
                    <a:lnTo>
                      <a:pt x="240" y="15"/>
                    </a:lnTo>
                    <a:lnTo>
                      <a:pt x="240" y="12"/>
                    </a:lnTo>
                    <a:lnTo>
                      <a:pt x="239" y="9"/>
                    </a:lnTo>
                    <a:lnTo>
                      <a:pt x="238" y="7"/>
                    </a:lnTo>
                    <a:lnTo>
                      <a:pt x="236" y="4"/>
                    </a:lnTo>
                    <a:lnTo>
                      <a:pt x="234" y="2"/>
                    </a:lnTo>
                    <a:lnTo>
                      <a:pt x="232" y="1"/>
                    </a:lnTo>
                    <a:lnTo>
                      <a:pt x="228" y="0"/>
                    </a:lnTo>
                    <a:lnTo>
                      <a:pt x="225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4" y="25"/>
                    </a:lnTo>
                    <a:lnTo>
                      <a:pt x="6" y="27"/>
                    </a:lnTo>
                    <a:lnTo>
                      <a:pt x="9" y="29"/>
                    </a:lnTo>
                    <a:lnTo>
                      <a:pt x="12" y="29"/>
                    </a:lnTo>
                    <a:lnTo>
                      <a:pt x="15" y="30"/>
                    </a:lnTo>
                    <a:lnTo>
                      <a:pt x="1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 139"/>
              <p:cNvSpPr>
                <a:spLocks noEditPoints="1"/>
              </p:cNvSpPr>
              <p:nvPr/>
            </p:nvSpPr>
            <p:spPr bwMode="auto">
              <a:xfrm>
                <a:off x="3302000" y="1604963"/>
                <a:ext cx="28575" cy="28575"/>
              </a:xfrm>
              <a:custGeom>
                <a:avLst/>
                <a:gdLst>
                  <a:gd name="T0" fmla="*/ 42 w 90"/>
                  <a:gd name="T1" fmla="*/ 60 h 90"/>
                  <a:gd name="T2" fmla="*/ 36 w 90"/>
                  <a:gd name="T3" fmla="*/ 58 h 90"/>
                  <a:gd name="T4" fmla="*/ 32 w 90"/>
                  <a:gd name="T5" fmla="*/ 54 h 90"/>
                  <a:gd name="T6" fmla="*/ 30 w 90"/>
                  <a:gd name="T7" fmla="*/ 48 h 90"/>
                  <a:gd name="T8" fmla="*/ 30 w 90"/>
                  <a:gd name="T9" fmla="*/ 42 h 90"/>
                  <a:gd name="T10" fmla="*/ 32 w 90"/>
                  <a:gd name="T11" fmla="*/ 36 h 90"/>
                  <a:gd name="T12" fmla="*/ 36 w 90"/>
                  <a:gd name="T13" fmla="*/ 33 h 90"/>
                  <a:gd name="T14" fmla="*/ 42 w 90"/>
                  <a:gd name="T15" fmla="*/ 30 h 90"/>
                  <a:gd name="T16" fmla="*/ 48 w 90"/>
                  <a:gd name="T17" fmla="*/ 30 h 90"/>
                  <a:gd name="T18" fmla="*/ 54 w 90"/>
                  <a:gd name="T19" fmla="*/ 33 h 90"/>
                  <a:gd name="T20" fmla="*/ 58 w 90"/>
                  <a:gd name="T21" fmla="*/ 36 h 90"/>
                  <a:gd name="T22" fmla="*/ 60 w 90"/>
                  <a:gd name="T23" fmla="*/ 42 h 90"/>
                  <a:gd name="T24" fmla="*/ 60 w 90"/>
                  <a:gd name="T25" fmla="*/ 48 h 90"/>
                  <a:gd name="T26" fmla="*/ 58 w 90"/>
                  <a:gd name="T27" fmla="*/ 54 h 90"/>
                  <a:gd name="T28" fmla="*/ 54 w 90"/>
                  <a:gd name="T29" fmla="*/ 58 h 90"/>
                  <a:gd name="T30" fmla="*/ 48 w 90"/>
                  <a:gd name="T31" fmla="*/ 60 h 90"/>
                  <a:gd name="T32" fmla="*/ 45 w 90"/>
                  <a:gd name="T33" fmla="*/ 0 h 90"/>
                  <a:gd name="T34" fmla="*/ 28 w 90"/>
                  <a:gd name="T35" fmla="*/ 3 h 90"/>
                  <a:gd name="T36" fmla="*/ 13 w 90"/>
                  <a:gd name="T37" fmla="*/ 13 h 90"/>
                  <a:gd name="T38" fmla="*/ 3 w 90"/>
                  <a:gd name="T39" fmla="*/ 28 h 90"/>
                  <a:gd name="T40" fmla="*/ 0 w 90"/>
                  <a:gd name="T41" fmla="*/ 45 h 90"/>
                  <a:gd name="T42" fmla="*/ 3 w 90"/>
                  <a:gd name="T43" fmla="*/ 63 h 90"/>
                  <a:gd name="T44" fmla="*/ 13 w 90"/>
                  <a:gd name="T45" fmla="*/ 77 h 90"/>
                  <a:gd name="T46" fmla="*/ 28 w 90"/>
                  <a:gd name="T47" fmla="*/ 87 h 90"/>
                  <a:gd name="T48" fmla="*/ 45 w 90"/>
                  <a:gd name="T49" fmla="*/ 90 h 90"/>
                  <a:gd name="T50" fmla="*/ 62 w 90"/>
                  <a:gd name="T51" fmla="*/ 87 h 90"/>
                  <a:gd name="T52" fmla="*/ 77 w 90"/>
                  <a:gd name="T53" fmla="*/ 77 h 90"/>
                  <a:gd name="T54" fmla="*/ 87 w 90"/>
                  <a:gd name="T55" fmla="*/ 63 h 90"/>
                  <a:gd name="T56" fmla="*/ 90 w 90"/>
                  <a:gd name="T57" fmla="*/ 45 h 90"/>
                  <a:gd name="T58" fmla="*/ 87 w 90"/>
                  <a:gd name="T59" fmla="*/ 28 h 90"/>
                  <a:gd name="T60" fmla="*/ 77 w 90"/>
                  <a:gd name="T61" fmla="*/ 13 h 90"/>
                  <a:gd name="T62" fmla="*/ 62 w 90"/>
                  <a:gd name="T63" fmla="*/ 3 h 90"/>
                  <a:gd name="T64" fmla="*/ 45 w 90"/>
                  <a:gd name="T65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0" h="90">
                    <a:moveTo>
                      <a:pt x="45" y="60"/>
                    </a:moveTo>
                    <a:lnTo>
                      <a:pt x="42" y="60"/>
                    </a:lnTo>
                    <a:lnTo>
                      <a:pt x="40" y="59"/>
                    </a:lnTo>
                    <a:lnTo>
                      <a:pt x="36" y="58"/>
                    </a:lnTo>
                    <a:lnTo>
                      <a:pt x="34" y="56"/>
                    </a:lnTo>
                    <a:lnTo>
                      <a:pt x="32" y="54"/>
                    </a:lnTo>
                    <a:lnTo>
                      <a:pt x="31" y="51"/>
                    </a:lnTo>
                    <a:lnTo>
                      <a:pt x="30" y="48"/>
                    </a:lnTo>
                    <a:lnTo>
                      <a:pt x="30" y="45"/>
                    </a:lnTo>
                    <a:lnTo>
                      <a:pt x="30" y="42"/>
                    </a:lnTo>
                    <a:lnTo>
                      <a:pt x="31" y="40"/>
                    </a:lnTo>
                    <a:lnTo>
                      <a:pt x="32" y="36"/>
                    </a:lnTo>
                    <a:lnTo>
                      <a:pt x="34" y="34"/>
                    </a:lnTo>
                    <a:lnTo>
                      <a:pt x="36" y="33"/>
                    </a:lnTo>
                    <a:lnTo>
                      <a:pt x="40" y="31"/>
                    </a:lnTo>
                    <a:lnTo>
                      <a:pt x="42" y="30"/>
                    </a:lnTo>
                    <a:lnTo>
                      <a:pt x="45" y="30"/>
                    </a:lnTo>
                    <a:lnTo>
                      <a:pt x="48" y="30"/>
                    </a:lnTo>
                    <a:lnTo>
                      <a:pt x="51" y="31"/>
                    </a:lnTo>
                    <a:lnTo>
                      <a:pt x="54" y="33"/>
                    </a:lnTo>
                    <a:lnTo>
                      <a:pt x="56" y="34"/>
                    </a:lnTo>
                    <a:lnTo>
                      <a:pt x="58" y="36"/>
                    </a:lnTo>
                    <a:lnTo>
                      <a:pt x="59" y="40"/>
                    </a:lnTo>
                    <a:lnTo>
                      <a:pt x="60" y="42"/>
                    </a:lnTo>
                    <a:lnTo>
                      <a:pt x="60" y="45"/>
                    </a:lnTo>
                    <a:lnTo>
                      <a:pt x="60" y="48"/>
                    </a:lnTo>
                    <a:lnTo>
                      <a:pt x="59" y="51"/>
                    </a:lnTo>
                    <a:lnTo>
                      <a:pt x="58" y="54"/>
                    </a:lnTo>
                    <a:lnTo>
                      <a:pt x="56" y="56"/>
                    </a:lnTo>
                    <a:lnTo>
                      <a:pt x="54" y="58"/>
                    </a:lnTo>
                    <a:lnTo>
                      <a:pt x="51" y="59"/>
                    </a:lnTo>
                    <a:lnTo>
                      <a:pt x="48" y="60"/>
                    </a:lnTo>
                    <a:lnTo>
                      <a:pt x="45" y="60"/>
                    </a:lnTo>
                    <a:close/>
                    <a:moveTo>
                      <a:pt x="45" y="0"/>
                    </a:moveTo>
                    <a:lnTo>
                      <a:pt x="36" y="1"/>
                    </a:lnTo>
                    <a:lnTo>
                      <a:pt x="28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20"/>
                    </a:lnTo>
                    <a:lnTo>
                      <a:pt x="3" y="28"/>
                    </a:lnTo>
                    <a:lnTo>
                      <a:pt x="1" y="36"/>
                    </a:lnTo>
                    <a:lnTo>
                      <a:pt x="0" y="45"/>
                    </a:lnTo>
                    <a:lnTo>
                      <a:pt x="1" y="55"/>
                    </a:lnTo>
                    <a:lnTo>
                      <a:pt x="3" y="63"/>
                    </a:lnTo>
                    <a:lnTo>
                      <a:pt x="8" y="71"/>
                    </a:lnTo>
                    <a:lnTo>
                      <a:pt x="13" y="77"/>
                    </a:lnTo>
                    <a:lnTo>
                      <a:pt x="20" y="82"/>
                    </a:lnTo>
                    <a:lnTo>
                      <a:pt x="28" y="87"/>
                    </a:lnTo>
                    <a:lnTo>
                      <a:pt x="36" y="89"/>
                    </a:lnTo>
                    <a:lnTo>
                      <a:pt x="45" y="90"/>
                    </a:lnTo>
                    <a:lnTo>
                      <a:pt x="55" y="89"/>
                    </a:lnTo>
                    <a:lnTo>
                      <a:pt x="62" y="87"/>
                    </a:lnTo>
                    <a:lnTo>
                      <a:pt x="71" y="82"/>
                    </a:lnTo>
                    <a:lnTo>
                      <a:pt x="77" y="77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5"/>
                    </a:lnTo>
                    <a:lnTo>
                      <a:pt x="90" y="45"/>
                    </a:lnTo>
                    <a:lnTo>
                      <a:pt x="89" y="36"/>
                    </a:lnTo>
                    <a:lnTo>
                      <a:pt x="87" y="28"/>
                    </a:lnTo>
                    <a:lnTo>
                      <a:pt x="83" y="20"/>
                    </a:lnTo>
                    <a:lnTo>
                      <a:pt x="77" y="13"/>
                    </a:lnTo>
                    <a:lnTo>
                      <a:pt x="71" y="7"/>
                    </a:lnTo>
                    <a:lnTo>
                      <a:pt x="62" y="3"/>
                    </a:lnTo>
                    <a:lnTo>
                      <a:pt x="55" y="1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8924" y="975"/>
              <a:ext cx="3120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latin typeface="PingFang SC Semibold" panose="020B0400000000000000" charset="-122"/>
                  <a:ea typeface="PingFang SC Semibold" panose="020B0400000000000000" charset="-122"/>
                  <a:sym typeface="+mn-ea"/>
                </a:rPr>
                <a:t>区块链应用层隐私保护</a:t>
              </a:r>
              <a:endParaRPr lang="zh-CN" altLang="en-US" sz="1600" b="1" dirty="0">
                <a:latin typeface="PingFang SC Semibold" panose="020B0400000000000000" charset="-122"/>
                <a:ea typeface="PingFang SC Semibold" panose="020B0400000000000000" charset="-122"/>
                <a:sym typeface="+mn-ea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6744"/>
            <a:ext cx="5943457" cy="234868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57458" y="4559417"/>
            <a:ext cx="338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基于隐私保护的</a:t>
            </a:r>
            <a:r>
              <a:rPr lang="en-US" altLang="zh-CN" dirty="0"/>
              <a:t>rollup</a:t>
            </a:r>
            <a:r>
              <a:rPr lang="zh-CN" altLang="en-US" dirty="0"/>
              <a:t>扩容方案</a:t>
            </a:r>
            <a:endParaRPr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563972"/>
            <a:ext cx="5056413" cy="2844232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265037" y="4559417"/>
            <a:ext cx="3385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零知识证明的部分应用场景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10;p2"/>
          <p:cNvGrpSpPr/>
          <p:nvPr/>
        </p:nvGrpSpPr>
        <p:grpSpPr>
          <a:xfrm>
            <a:off x="10763251" y="-391967"/>
            <a:ext cx="2704770" cy="7496561"/>
            <a:chOff x="2839200" y="245975"/>
            <a:chExt cx="1960600" cy="5218337"/>
          </a:xfrm>
          <a:solidFill>
            <a:srgbClr val="306EF3"/>
          </a:solidFill>
        </p:grpSpPr>
        <p:sp>
          <p:nvSpPr>
            <p:cNvPr id="22" name="Google Shape;11;p2"/>
            <p:cNvSpPr/>
            <p:nvPr/>
          </p:nvSpPr>
          <p:spPr>
            <a:xfrm>
              <a:off x="2849950" y="245975"/>
              <a:ext cx="1924200" cy="5210475"/>
            </a:xfrm>
            <a:custGeom>
              <a:avLst/>
              <a:gdLst/>
              <a:ahLst/>
              <a:cxnLst/>
              <a:rect l="l" t="t" r="r" b="b"/>
              <a:pathLst>
                <a:path w="76968" h="208419" extrusionOk="0">
                  <a:moveTo>
                    <a:pt x="18225" y="828"/>
                  </a:moveTo>
                  <a:lnTo>
                    <a:pt x="18598" y="1969"/>
                  </a:lnTo>
                  <a:lnTo>
                    <a:pt x="18598" y="1969"/>
                  </a:lnTo>
                  <a:cubicBezTo>
                    <a:pt x="19035" y="1899"/>
                    <a:pt x="19479" y="1849"/>
                    <a:pt x="19930" y="1821"/>
                  </a:cubicBezTo>
                  <a:lnTo>
                    <a:pt x="18225" y="828"/>
                  </a:lnTo>
                  <a:close/>
                  <a:moveTo>
                    <a:pt x="65447" y="0"/>
                  </a:moveTo>
                  <a:lnTo>
                    <a:pt x="65447" y="0"/>
                  </a:lnTo>
                  <a:cubicBezTo>
                    <a:pt x="50759" y="1729"/>
                    <a:pt x="35981" y="2607"/>
                    <a:pt x="21184" y="2607"/>
                  </a:cubicBezTo>
                  <a:cubicBezTo>
                    <a:pt x="20391" y="2607"/>
                    <a:pt x="19598" y="2604"/>
                    <a:pt x="18804" y="2599"/>
                  </a:cubicBezTo>
                  <a:lnTo>
                    <a:pt x="18598" y="1969"/>
                  </a:lnTo>
                  <a:lnTo>
                    <a:pt x="18598" y="1969"/>
                  </a:lnTo>
                  <a:cubicBezTo>
                    <a:pt x="11297" y="3133"/>
                    <a:pt x="5789" y="9941"/>
                    <a:pt x="3212" y="17000"/>
                  </a:cubicBezTo>
                  <a:cubicBezTo>
                    <a:pt x="100" y="25607"/>
                    <a:pt x="1" y="34992"/>
                    <a:pt x="2914" y="43648"/>
                  </a:cubicBezTo>
                  <a:cubicBezTo>
                    <a:pt x="6556" y="54374"/>
                    <a:pt x="14467" y="62981"/>
                    <a:pt x="21187" y="72085"/>
                  </a:cubicBezTo>
                  <a:cubicBezTo>
                    <a:pt x="27908" y="81189"/>
                    <a:pt x="33767" y="92063"/>
                    <a:pt x="32228" y="103286"/>
                  </a:cubicBezTo>
                  <a:cubicBezTo>
                    <a:pt x="30937" y="112787"/>
                    <a:pt x="24581" y="120699"/>
                    <a:pt x="18903" y="128428"/>
                  </a:cubicBezTo>
                  <a:cubicBezTo>
                    <a:pt x="13209" y="136142"/>
                    <a:pt x="7731" y="145030"/>
                    <a:pt x="8575" y="154597"/>
                  </a:cubicBezTo>
                  <a:cubicBezTo>
                    <a:pt x="9369" y="163353"/>
                    <a:pt x="15361" y="170819"/>
                    <a:pt x="17182" y="179426"/>
                  </a:cubicBezTo>
                  <a:cubicBezTo>
                    <a:pt x="18854" y="187354"/>
                    <a:pt x="16867" y="195564"/>
                    <a:pt x="14616" y="203360"/>
                  </a:cubicBezTo>
                  <a:cubicBezTo>
                    <a:pt x="14451" y="203972"/>
                    <a:pt x="14269" y="204684"/>
                    <a:pt x="14600" y="205230"/>
                  </a:cubicBezTo>
                  <a:cubicBezTo>
                    <a:pt x="14947" y="205777"/>
                    <a:pt x="15576" y="205942"/>
                    <a:pt x="16172" y="206075"/>
                  </a:cubicBezTo>
                  <a:cubicBezTo>
                    <a:pt x="22980" y="207637"/>
                    <a:pt x="29923" y="208419"/>
                    <a:pt x="36864" y="208419"/>
                  </a:cubicBezTo>
                  <a:cubicBezTo>
                    <a:pt x="43897" y="208419"/>
                    <a:pt x="50928" y="207616"/>
                    <a:pt x="57817" y="206008"/>
                  </a:cubicBezTo>
                  <a:cubicBezTo>
                    <a:pt x="55930" y="199586"/>
                    <a:pt x="57900" y="192667"/>
                    <a:pt x="60945" y="186725"/>
                  </a:cubicBezTo>
                  <a:cubicBezTo>
                    <a:pt x="63991" y="180799"/>
                    <a:pt x="68112" y="175437"/>
                    <a:pt x="70959" y="169412"/>
                  </a:cubicBezTo>
                  <a:cubicBezTo>
                    <a:pt x="76752" y="157180"/>
                    <a:pt x="76968" y="142879"/>
                    <a:pt x="74104" y="129653"/>
                  </a:cubicBezTo>
                  <a:cubicBezTo>
                    <a:pt x="71241" y="116428"/>
                    <a:pt x="65514" y="104014"/>
                    <a:pt x="59754" y="91782"/>
                  </a:cubicBezTo>
                  <a:cubicBezTo>
                    <a:pt x="55947" y="83688"/>
                    <a:pt x="52040" y="75395"/>
                    <a:pt x="51378" y="66490"/>
                  </a:cubicBezTo>
                  <a:cubicBezTo>
                    <a:pt x="49723" y="43615"/>
                    <a:pt x="69685" y="22528"/>
                    <a:pt x="654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 panose="020B0604020202090204"/>
                <a:buNone/>
              </a:pPr>
              <a:endParaRPr sz="1400" kern="0">
                <a:solidFill>
                  <a:srgbClr val="000000"/>
                </a:solidFill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  <p:sp>
          <p:nvSpPr>
            <p:cNvPr id="23" name="Google Shape;12;p2"/>
            <p:cNvSpPr/>
            <p:nvPr/>
          </p:nvSpPr>
          <p:spPr>
            <a:xfrm>
              <a:off x="2839200" y="328150"/>
              <a:ext cx="1960600" cy="5136162"/>
            </a:xfrm>
            <a:custGeom>
              <a:avLst/>
              <a:gdLst/>
              <a:ahLst/>
              <a:cxnLst/>
              <a:rect l="l" t="t" r="r" b="b"/>
              <a:pathLst>
                <a:path w="78424" h="209042" extrusionOk="0">
                  <a:moveTo>
                    <a:pt x="65642" y="658"/>
                  </a:moveTo>
                  <a:cubicBezTo>
                    <a:pt x="67840" y="13294"/>
                    <a:pt x="62536" y="25536"/>
                    <a:pt x="58065" y="37060"/>
                  </a:cubicBezTo>
                  <a:cubicBezTo>
                    <a:pt x="55748" y="43036"/>
                    <a:pt x="53497" y="49061"/>
                    <a:pt x="52288" y="55367"/>
                  </a:cubicBezTo>
                  <a:cubicBezTo>
                    <a:pt x="51047" y="61888"/>
                    <a:pt x="51179" y="68410"/>
                    <a:pt x="52901" y="74816"/>
                  </a:cubicBezTo>
                  <a:cubicBezTo>
                    <a:pt x="54870" y="82115"/>
                    <a:pt x="58346" y="88902"/>
                    <a:pt x="61541" y="95721"/>
                  </a:cubicBezTo>
                  <a:cubicBezTo>
                    <a:pt x="64851" y="102805"/>
                    <a:pt x="68062" y="109972"/>
                    <a:pt x="70628" y="117371"/>
                  </a:cubicBezTo>
                  <a:cubicBezTo>
                    <a:pt x="75511" y="131457"/>
                    <a:pt x="78027" y="146950"/>
                    <a:pt x="74054" y="161598"/>
                  </a:cubicBezTo>
                  <a:cubicBezTo>
                    <a:pt x="73077" y="165157"/>
                    <a:pt x="71704" y="168617"/>
                    <a:pt x="69949" y="171877"/>
                  </a:cubicBezTo>
                  <a:cubicBezTo>
                    <a:pt x="68178" y="175204"/>
                    <a:pt x="66093" y="178349"/>
                    <a:pt x="64139" y="181577"/>
                  </a:cubicBezTo>
                  <a:cubicBezTo>
                    <a:pt x="60465" y="187569"/>
                    <a:pt x="57055" y="194223"/>
                    <a:pt x="57204" y="201439"/>
                  </a:cubicBezTo>
                  <a:cubicBezTo>
                    <a:pt x="57235" y="203000"/>
                    <a:pt x="57454" y="204561"/>
                    <a:pt x="57846" y="206081"/>
                  </a:cubicBezTo>
                  <a:lnTo>
                    <a:pt x="57846" y="206081"/>
                  </a:lnTo>
                  <a:cubicBezTo>
                    <a:pt x="51059" y="207635"/>
                    <a:pt x="44131" y="208418"/>
                    <a:pt x="37194" y="208418"/>
                  </a:cubicBezTo>
                  <a:cubicBezTo>
                    <a:pt x="34489" y="208418"/>
                    <a:pt x="31782" y="208299"/>
                    <a:pt x="29082" y="208060"/>
                  </a:cubicBezTo>
                  <a:cubicBezTo>
                    <a:pt x="26600" y="207829"/>
                    <a:pt x="24117" y="207514"/>
                    <a:pt x="21651" y="207084"/>
                  </a:cubicBezTo>
                  <a:cubicBezTo>
                    <a:pt x="20492" y="206885"/>
                    <a:pt x="19350" y="206670"/>
                    <a:pt x="18208" y="206422"/>
                  </a:cubicBezTo>
                  <a:cubicBezTo>
                    <a:pt x="17695" y="206322"/>
                    <a:pt x="17198" y="206223"/>
                    <a:pt x="16685" y="206091"/>
                  </a:cubicBezTo>
                  <a:cubicBezTo>
                    <a:pt x="15725" y="205842"/>
                    <a:pt x="15063" y="205511"/>
                    <a:pt x="15212" y="204353"/>
                  </a:cubicBezTo>
                  <a:cubicBezTo>
                    <a:pt x="15344" y="203260"/>
                    <a:pt x="15808" y="202151"/>
                    <a:pt x="16089" y="201092"/>
                  </a:cubicBezTo>
                  <a:cubicBezTo>
                    <a:pt x="16437" y="199817"/>
                    <a:pt x="16768" y="198543"/>
                    <a:pt x="17066" y="197252"/>
                  </a:cubicBezTo>
                  <a:cubicBezTo>
                    <a:pt x="17612" y="195001"/>
                    <a:pt x="18009" y="192700"/>
                    <a:pt x="18291" y="190399"/>
                  </a:cubicBezTo>
                  <a:cubicBezTo>
                    <a:pt x="18804" y="185847"/>
                    <a:pt x="18555" y="181279"/>
                    <a:pt x="17182" y="176876"/>
                  </a:cubicBezTo>
                  <a:cubicBezTo>
                    <a:pt x="15940" y="172904"/>
                    <a:pt x="14020" y="169179"/>
                    <a:pt x="12365" y="165356"/>
                  </a:cubicBezTo>
                  <a:cubicBezTo>
                    <a:pt x="10644" y="161367"/>
                    <a:pt x="9220" y="157196"/>
                    <a:pt x="9237" y="152793"/>
                  </a:cubicBezTo>
                  <a:cubicBezTo>
                    <a:pt x="9270" y="148257"/>
                    <a:pt x="10693" y="143871"/>
                    <a:pt x="12679" y="139832"/>
                  </a:cubicBezTo>
                  <a:cubicBezTo>
                    <a:pt x="16553" y="132003"/>
                    <a:pt x="22578" y="125548"/>
                    <a:pt x="27195" y="118166"/>
                  </a:cubicBezTo>
                  <a:cubicBezTo>
                    <a:pt x="29364" y="114690"/>
                    <a:pt x="31234" y="110982"/>
                    <a:pt x="32293" y="107010"/>
                  </a:cubicBezTo>
                  <a:cubicBezTo>
                    <a:pt x="33320" y="103037"/>
                    <a:pt x="33485" y="98899"/>
                    <a:pt x="32773" y="94844"/>
                  </a:cubicBezTo>
                  <a:cubicBezTo>
                    <a:pt x="29728" y="77166"/>
                    <a:pt x="14417" y="65596"/>
                    <a:pt x="6439" y="50352"/>
                  </a:cubicBezTo>
                  <a:cubicBezTo>
                    <a:pt x="2136" y="42109"/>
                    <a:pt x="497" y="32757"/>
                    <a:pt x="2252" y="23587"/>
                  </a:cubicBezTo>
                  <a:cubicBezTo>
                    <a:pt x="3692" y="15907"/>
                    <a:pt x="7598" y="7581"/>
                    <a:pt x="14930" y="3939"/>
                  </a:cubicBezTo>
                  <a:cubicBezTo>
                    <a:pt x="16157" y="3314"/>
                    <a:pt x="17470" y="2881"/>
                    <a:pt x="18820" y="2640"/>
                  </a:cubicBezTo>
                  <a:lnTo>
                    <a:pt x="18820" y="2640"/>
                  </a:lnTo>
                  <a:lnTo>
                    <a:pt x="18936" y="2996"/>
                  </a:lnTo>
                  <a:cubicBezTo>
                    <a:pt x="18969" y="3128"/>
                    <a:pt x="19085" y="3228"/>
                    <a:pt x="19234" y="3228"/>
                  </a:cubicBezTo>
                  <a:cubicBezTo>
                    <a:pt x="19907" y="3231"/>
                    <a:pt x="20579" y="3233"/>
                    <a:pt x="21252" y="3233"/>
                  </a:cubicBezTo>
                  <a:cubicBezTo>
                    <a:pt x="36085" y="3233"/>
                    <a:pt x="50901" y="2365"/>
                    <a:pt x="65642" y="658"/>
                  </a:cubicBezTo>
                  <a:close/>
                  <a:moveTo>
                    <a:pt x="65894" y="0"/>
                  </a:moveTo>
                  <a:cubicBezTo>
                    <a:pt x="51081" y="1741"/>
                    <a:pt x="36192" y="2604"/>
                    <a:pt x="21285" y="2604"/>
                  </a:cubicBezTo>
                  <a:cubicBezTo>
                    <a:pt x="20675" y="2604"/>
                    <a:pt x="20066" y="2603"/>
                    <a:pt x="19457" y="2600"/>
                  </a:cubicBezTo>
                  <a:lnTo>
                    <a:pt x="19457" y="2600"/>
                  </a:lnTo>
                  <a:lnTo>
                    <a:pt x="19438" y="2544"/>
                  </a:lnTo>
                  <a:lnTo>
                    <a:pt x="19438" y="2544"/>
                  </a:lnTo>
                  <a:cubicBezTo>
                    <a:pt x="19744" y="2503"/>
                    <a:pt x="20051" y="2471"/>
                    <a:pt x="20360" y="2450"/>
                  </a:cubicBezTo>
                  <a:cubicBezTo>
                    <a:pt x="20751" y="2417"/>
                    <a:pt x="20757" y="1820"/>
                    <a:pt x="20375" y="1820"/>
                  </a:cubicBezTo>
                  <a:cubicBezTo>
                    <a:pt x="20370" y="1820"/>
                    <a:pt x="20365" y="1821"/>
                    <a:pt x="20360" y="1821"/>
                  </a:cubicBezTo>
                  <a:cubicBezTo>
                    <a:pt x="19982" y="1849"/>
                    <a:pt x="19610" y="1890"/>
                    <a:pt x="19242" y="1945"/>
                  </a:cubicBezTo>
                  <a:lnTo>
                    <a:pt x="19242" y="1945"/>
                  </a:lnTo>
                  <a:lnTo>
                    <a:pt x="18953" y="1059"/>
                  </a:lnTo>
                  <a:cubicBezTo>
                    <a:pt x="18901" y="917"/>
                    <a:pt x="18778" y="855"/>
                    <a:pt x="18655" y="855"/>
                  </a:cubicBezTo>
                  <a:cubicBezTo>
                    <a:pt x="18465" y="855"/>
                    <a:pt x="18276" y="1003"/>
                    <a:pt x="18357" y="1225"/>
                  </a:cubicBezTo>
                  <a:lnTo>
                    <a:pt x="18627" y="2051"/>
                  </a:lnTo>
                  <a:lnTo>
                    <a:pt x="18627" y="2051"/>
                  </a:lnTo>
                  <a:cubicBezTo>
                    <a:pt x="11890" y="3350"/>
                    <a:pt x="6890" y="9118"/>
                    <a:pt x="4172" y="15211"/>
                  </a:cubicBezTo>
                  <a:cubicBezTo>
                    <a:pt x="514" y="23388"/>
                    <a:pt x="1" y="32988"/>
                    <a:pt x="2301" y="41596"/>
                  </a:cubicBezTo>
                  <a:cubicBezTo>
                    <a:pt x="7052" y="59389"/>
                    <a:pt x="23422" y="70744"/>
                    <a:pt x="30059" y="87610"/>
                  </a:cubicBezTo>
                  <a:cubicBezTo>
                    <a:pt x="31714" y="91815"/>
                    <a:pt x="32724" y="96284"/>
                    <a:pt x="32575" y="100802"/>
                  </a:cubicBezTo>
                  <a:cubicBezTo>
                    <a:pt x="32442" y="105437"/>
                    <a:pt x="30986" y="109890"/>
                    <a:pt x="28867" y="113978"/>
                  </a:cubicBezTo>
                  <a:cubicBezTo>
                    <a:pt x="24779" y="121890"/>
                    <a:pt x="18555" y="128411"/>
                    <a:pt x="14037" y="136042"/>
                  </a:cubicBezTo>
                  <a:cubicBezTo>
                    <a:pt x="11736" y="139915"/>
                    <a:pt x="9816" y="144103"/>
                    <a:pt x="9005" y="148555"/>
                  </a:cubicBezTo>
                  <a:cubicBezTo>
                    <a:pt x="8260" y="152727"/>
                    <a:pt x="8674" y="156865"/>
                    <a:pt x="9965" y="160870"/>
                  </a:cubicBezTo>
                  <a:cubicBezTo>
                    <a:pt x="11306" y="164992"/>
                    <a:pt x="13325" y="168832"/>
                    <a:pt x="14997" y="172804"/>
                  </a:cubicBezTo>
                  <a:cubicBezTo>
                    <a:pt x="16884" y="177273"/>
                    <a:pt x="18009" y="181825"/>
                    <a:pt x="17910" y="186708"/>
                  </a:cubicBezTo>
                  <a:cubicBezTo>
                    <a:pt x="17811" y="191806"/>
                    <a:pt x="16652" y="196805"/>
                    <a:pt x="15295" y="201704"/>
                  </a:cubicBezTo>
                  <a:cubicBezTo>
                    <a:pt x="14914" y="203062"/>
                    <a:pt x="13755" y="205379"/>
                    <a:pt x="15444" y="206322"/>
                  </a:cubicBezTo>
                  <a:cubicBezTo>
                    <a:pt x="16255" y="206786"/>
                    <a:pt x="17347" y="206885"/>
                    <a:pt x="18241" y="207067"/>
                  </a:cubicBezTo>
                  <a:cubicBezTo>
                    <a:pt x="19499" y="207332"/>
                    <a:pt x="20773" y="207580"/>
                    <a:pt x="22048" y="207795"/>
                  </a:cubicBezTo>
                  <a:cubicBezTo>
                    <a:pt x="27080" y="208627"/>
                    <a:pt x="32157" y="209041"/>
                    <a:pt x="37234" y="209041"/>
                  </a:cubicBezTo>
                  <a:cubicBezTo>
                    <a:pt x="41860" y="209041"/>
                    <a:pt x="46487" y="208697"/>
                    <a:pt x="51080" y="208011"/>
                  </a:cubicBezTo>
                  <a:cubicBezTo>
                    <a:pt x="53513" y="207647"/>
                    <a:pt x="55930" y="207183"/>
                    <a:pt x="58330" y="206620"/>
                  </a:cubicBezTo>
                  <a:cubicBezTo>
                    <a:pt x="58479" y="206571"/>
                    <a:pt x="58578" y="206405"/>
                    <a:pt x="58528" y="206240"/>
                  </a:cubicBezTo>
                  <a:cubicBezTo>
                    <a:pt x="56443" y="198808"/>
                    <a:pt x="59306" y="191194"/>
                    <a:pt x="62981" y="184771"/>
                  </a:cubicBezTo>
                  <a:cubicBezTo>
                    <a:pt x="66606" y="178382"/>
                    <a:pt x="70992" y="172473"/>
                    <a:pt x="73475" y="165505"/>
                  </a:cubicBezTo>
                  <a:cubicBezTo>
                    <a:pt x="78424" y="151717"/>
                    <a:pt x="77066" y="136489"/>
                    <a:pt x="72995" y="122684"/>
                  </a:cubicBezTo>
                  <a:cubicBezTo>
                    <a:pt x="70826" y="115368"/>
                    <a:pt x="67930" y="108301"/>
                    <a:pt x="64802" y="101349"/>
                  </a:cubicBezTo>
                  <a:cubicBezTo>
                    <a:pt x="61624" y="94264"/>
                    <a:pt x="57966" y="87346"/>
                    <a:pt x="55251" y="80046"/>
                  </a:cubicBezTo>
                  <a:cubicBezTo>
                    <a:pt x="52752" y="73293"/>
                    <a:pt x="51494" y="66308"/>
                    <a:pt x="52338" y="59108"/>
                  </a:cubicBezTo>
                  <a:cubicBezTo>
                    <a:pt x="53083" y="52702"/>
                    <a:pt x="55168" y="46528"/>
                    <a:pt x="57419" y="40520"/>
                  </a:cubicBezTo>
                  <a:cubicBezTo>
                    <a:pt x="61739" y="29016"/>
                    <a:pt x="67483" y="17181"/>
                    <a:pt x="66722" y="4585"/>
                  </a:cubicBezTo>
                  <a:cubicBezTo>
                    <a:pt x="66639" y="3112"/>
                    <a:pt x="66457" y="1672"/>
                    <a:pt x="66192" y="232"/>
                  </a:cubicBezTo>
                  <a:cubicBezTo>
                    <a:pt x="66159" y="99"/>
                    <a:pt x="66026" y="0"/>
                    <a:pt x="658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defTabSz="914400">
                <a:buClr>
                  <a:srgbClr val="000000"/>
                </a:buClr>
                <a:buFont typeface="Arial" panose="020B0604020202090204"/>
                <a:buNone/>
              </a:pPr>
              <a:endParaRPr sz="1400" kern="0">
                <a:solidFill>
                  <a:srgbClr val="000000"/>
                </a:solidFill>
                <a:latin typeface="Arial" panose="020B0604020202090204"/>
                <a:cs typeface="Arial" panose="020B0604020202090204"/>
                <a:sym typeface="Arial" panose="020B0604020202090204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540885" y="467360"/>
            <a:ext cx="2844165" cy="533400"/>
            <a:chOff x="7680" y="818"/>
            <a:chExt cx="4479" cy="840"/>
          </a:xfrm>
        </p:grpSpPr>
        <p:sp>
          <p:nvSpPr>
            <p:cNvPr id="54" name="Rectangle: Rounded Corners 6"/>
            <p:cNvSpPr/>
            <p:nvPr/>
          </p:nvSpPr>
          <p:spPr>
            <a:xfrm>
              <a:off x="7680" y="818"/>
              <a:ext cx="4479" cy="840"/>
            </a:xfrm>
            <a:prstGeom prst="roundRect">
              <a:avLst>
                <a:gd name="adj" fmla="val 50000"/>
              </a:avLst>
            </a:prstGeom>
            <a:solidFill>
              <a:srgbClr val="FFC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: Rounded Corners 31"/>
            <p:cNvSpPr/>
            <p:nvPr/>
          </p:nvSpPr>
          <p:spPr>
            <a:xfrm>
              <a:off x="7680" y="818"/>
              <a:ext cx="1286" cy="840"/>
            </a:xfrm>
            <a:prstGeom prst="roundRect">
              <a:avLst>
                <a:gd name="adj" fmla="val 50000"/>
              </a:avLst>
            </a:prstGeom>
            <a:solidFill>
              <a:srgbClr val="456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" name="Group 33"/>
            <p:cNvGrpSpPr/>
            <p:nvPr/>
          </p:nvGrpSpPr>
          <p:grpSpPr>
            <a:xfrm>
              <a:off x="8152" y="975"/>
              <a:ext cx="318" cy="527"/>
              <a:chOff x="3228975" y="1360488"/>
              <a:chExt cx="173038" cy="287338"/>
            </a:xfrm>
            <a:solidFill>
              <a:schemeClr val="bg1"/>
            </a:solidFill>
          </p:grpSpPr>
          <p:sp>
            <p:nvSpPr>
              <p:cNvPr id="28" name="Freeform 137"/>
              <p:cNvSpPr>
                <a:spLocks noEditPoints="1"/>
              </p:cNvSpPr>
              <p:nvPr/>
            </p:nvSpPr>
            <p:spPr bwMode="auto">
              <a:xfrm>
                <a:off x="3228975" y="1360488"/>
                <a:ext cx="173038" cy="287338"/>
              </a:xfrm>
              <a:custGeom>
                <a:avLst/>
                <a:gdLst>
                  <a:gd name="T0" fmla="*/ 84 w 542"/>
                  <a:gd name="T1" fmla="*/ 873 h 903"/>
                  <a:gd name="T2" fmla="*/ 67 w 542"/>
                  <a:gd name="T3" fmla="*/ 869 h 903"/>
                  <a:gd name="T4" fmla="*/ 52 w 542"/>
                  <a:gd name="T5" fmla="*/ 859 h 903"/>
                  <a:gd name="T6" fmla="*/ 40 w 542"/>
                  <a:gd name="T7" fmla="*/ 847 h 903"/>
                  <a:gd name="T8" fmla="*/ 33 w 542"/>
                  <a:gd name="T9" fmla="*/ 831 h 903"/>
                  <a:gd name="T10" fmla="*/ 31 w 542"/>
                  <a:gd name="T11" fmla="*/ 813 h 903"/>
                  <a:gd name="T12" fmla="*/ 512 w 542"/>
                  <a:gd name="T13" fmla="*/ 813 h 903"/>
                  <a:gd name="T14" fmla="*/ 509 w 542"/>
                  <a:gd name="T15" fmla="*/ 831 h 903"/>
                  <a:gd name="T16" fmla="*/ 502 w 542"/>
                  <a:gd name="T17" fmla="*/ 847 h 903"/>
                  <a:gd name="T18" fmla="*/ 490 w 542"/>
                  <a:gd name="T19" fmla="*/ 859 h 903"/>
                  <a:gd name="T20" fmla="*/ 475 w 542"/>
                  <a:gd name="T21" fmla="*/ 869 h 903"/>
                  <a:gd name="T22" fmla="*/ 458 w 542"/>
                  <a:gd name="T23" fmla="*/ 873 h 903"/>
                  <a:gd name="T24" fmla="*/ 452 w 542"/>
                  <a:gd name="T25" fmla="*/ 30 h 903"/>
                  <a:gd name="T26" fmla="*/ 469 w 542"/>
                  <a:gd name="T27" fmla="*/ 33 h 903"/>
                  <a:gd name="T28" fmla="*/ 486 w 542"/>
                  <a:gd name="T29" fmla="*/ 41 h 903"/>
                  <a:gd name="T30" fmla="*/ 498 w 542"/>
                  <a:gd name="T31" fmla="*/ 52 h 903"/>
                  <a:gd name="T32" fmla="*/ 507 w 542"/>
                  <a:gd name="T33" fmla="*/ 68 h 903"/>
                  <a:gd name="T34" fmla="*/ 511 w 542"/>
                  <a:gd name="T35" fmla="*/ 85 h 903"/>
                  <a:gd name="T36" fmla="*/ 31 w 542"/>
                  <a:gd name="T37" fmla="*/ 151 h 903"/>
                  <a:gd name="T38" fmla="*/ 32 w 542"/>
                  <a:gd name="T39" fmla="*/ 78 h 903"/>
                  <a:gd name="T40" fmla="*/ 37 w 542"/>
                  <a:gd name="T41" fmla="*/ 62 h 903"/>
                  <a:gd name="T42" fmla="*/ 48 w 542"/>
                  <a:gd name="T43" fmla="*/ 48 h 903"/>
                  <a:gd name="T44" fmla="*/ 62 w 542"/>
                  <a:gd name="T45" fmla="*/ 37 h 903"/>
                  <a:gd name="T46" fmla="*/ 78 w 542"/>
                  <a:gd name="T47" fmla="*/ 32 h 903"/>
                  <a:gd name="T48" fmla="*/ 31 w 542"/>
                  <a:gd name="T49" fmla="*/ 181 h 903"/>
                  <a:gd name="T50" fmla="*/ 31 w 542"/>
                  <a:gd name="T51" fmla="*/ 723 h 903"/>
                  <a:gd name="T52" fmla="*/ 91 w 542"/>
                  <a:gd name="T53" fmla="*/ 0 h 903"/>
                  <a:gd name="T54" fmla="*/ 64 w 542"/>
                  <a:gd name="T55" fmla="*/ 4 h 903"/>
                  <a:gd name="T56" fmla="*/ 40 w 542"/>
                  <a:gd name="T57" fmla="*/ 16 h 903"/>
                  <a:gd name="T58" fmla="*/ 21 w 542"/>
                  <a:gd name="T59" fmla="*/ 33 h 903"/>
                  <a:gd name="T60" fmla="*/ 7 w 542"/>
                  <a:gd name="T61" fmla="*/ 56 h 903"/>
                  <a:gd name="T62" fmla="*/ 1 w 542"/>
                  <a:gd name="T63" fmla="*/ 81 h 903"/>
                  <a:gd name="T64" fmla="*/ 1 w 542"/>
                  <a:gd name="T65" fmla="*/ 823 h 903"/>
                  <a:gd name="T66" fmla="*/ 7 w 542"/>
                  <a:gd name="T67" fmla="*/ 848 h 903"/>
                  <a:gd name="T68" fmla="*/ 21 w 542"/>
                  <a:gd name="T69" fmla="*/ 871 h 903"/>
                  <a:gd name="T70" fmla="*/ 40 w 542"/>
                  <a:gd name="T71" fmla="*/ 888 h 903"/>
                  <a:gd name="T72" fmla="*/ 64 w 542"/>
                  <a:gd name="T73" fmla="*/ 900 h 903"/>
                  <a:gd name="T74" fmla="*/ 91 w 542"/>
                  <a:gd name="T75" fmla="*/ 903 h 903"/>
                  <a:gd name="T76" fmla="*/ 469 w 542"/>
                  <a:gd name="T77" fmla="*/ 902 h 903"/>
                  <a:gd name="T78" fmla="*/ 495 w 542"/>
                  <a:gd name="T79" fmla="*/ 892 h 903"/>
                  <a:gd name="T80" fmla="*/ 516 w 542"/>
                  <a:gd name="T81" fmla="*/ 877 h 903"/>
                  <a:gd name="T82" fmla="*/ 532 w 542"/>
                  <a:gd name="T83" fmla="*/ 856 h 903"/>
                  <a:gd name="T84" fmla="*/ 540 w 542"/>
                  <a:gd name="T85" fmla="*/ 831 h 903"/>
                  <a:gd name="T86" fmla="*/ 542 w 542"/>
                  <a:gd name="T87" fmla="*/ 91 h 903"/>
                  <a:gd name="T88" fmla="*/ 538 w 542"/>
                  <a:gd name="T89" fmla="*/ 63 h 903"/>
                  <a:gd name="T90" fmla="*/ 526 w 542"/>
                  <a:gd name="T91" fmla="*/ 40 h 903"/>
                  <a:gd name="T92" fmla="*/ 509 w 542"/>
                  <a:gd name="T93" fmla="*/ 21 h 903"/>
                  <a:gd name="T94" fmla="*/ 487 w 542"/>
                  <a:gd name="T95" fmla="*/ 7 h 903"/>
                  <a:gd name="T96" fmla="*/ 461 w 542"/>
                  <a:gd name="T97" fmla="*/ 1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42" h="903">
                    <a:moveTo>
                      <a:pt x="452" y="873"/>
                    </a:moveTo>
                    <a:lnTo>
                      <a:pt x="91" y="873"/>
                    </a:lnTo>
                    <a:lnTo>
                      <a:pt x="84" y="873"/>
                    </a:lnTo>
                    <a:lnTo>
                      <a:pt x="78" y="872"/>
                    </a:lnTo>
                    <a:lnTo>
                      <a:pt x="73" y="871"/>
                    </a:lnTo>
                    <a:lnTo>
                      <a:pt x="67" y="869"/>
                    </a:lnTo>
                    <a:lnTo>
                      <a:pt x="62" y="867"/>
                    </a:lnTo>
                    <a:lnTo>
                      <a:pt x="57" y="863"/>
                    </a:lnTo>
                    <a:lnTo>
                      <a:pt x="52" y="859"/>
                    </a:lnTo>
                    <a:lnTo>
                      <a:pt x="48" y="856"/>
                    </a:lnTo>
                    <a:lnTo>
                      <a:pt x="44" y="852"/>
                    </a:lnTo>
                    <a:lnTo>
                      <a:pt x="40" y="847"/>
                    </a:lnTo>
                    <a:lnTo>
                      <a:pt x="37" y="842"/>
                    </a:lnTo>
                    <a:lnTo>
                      <a:pt x="35" y="837"/>
                    </a:lnTo>
                    <a:lnTo>
                      <a:pt x="33" y="831"/>
                    </a:lnTo>
                    <a:lnTo>
                      <a:pt x="32" y="826"/>
                    </a:lnTo>
                    <a:lnTo>
                      <a:pt x="31" y="819"/>
                    </a:lnTo>
                    <a:lnTo>
                      <a:pt x="31" y="813"/>
                    </a:lnTo>
                    <a:lnTo>
                      <a:pt x="31" y="753"/>
                    </a:lnTo>
                    <a:lnTo>
                      <a:pt x="512" y="753"/>
                    </a:lnTo>
                    <a:lnTo>
                      <a:pt x="512" y="813"/>
                    </a:lnTo>
                    <a:lnTo>
                      <a:pt x="511" y="819"/>
                    </a:lnTo>
                    <a:lnTo>
                      <a:pt x="511" y="825"/>
                    </a:lnTo>
                    <a:lnTo>
                      <a:pt x="509" y="831"/>
                    </a:lnTo>
                    <a:lnTo>
                      <a:pt x="507" y="837"/>
                    </a:lnTo>
                    <a:lnTo>
                      <a:pt x="505" y="842"/>
                    </a:lnTo>
                    <a:lnTo>
                      <a:pt x="502" y="847"/>
                    </a:lnTo>
                    <a:lnTo>
                      <a:pt x="498" y="852"/>
                    </a:lnTo>
                    <a:lnTo>
                      <a:pt x="494" y="856"/>
                    </a:lnTo>
                    <a:lnTo>
                      <a:pt x="490" y="859"/>
                    </a:lnTo>
                    <a:lnTo>
                      <a:pt x="486" y="863"/>
                    </a:lnTo>
                    <a:lnTo>
                      <a:pt x="480" y="867"/>
                    </a:lnTo>
                    <a:lnTo>
                      <a:pt x="475" y="869"/>
                    </a:lnTo>
                    <a:lnTo>
                      <a:pt x="469" y="871"/>
                    </a:lnTo>
                    <a:lnTo>
                      <a:pt x="464" y="872"/>
                    </a:lnTo>
                    <a:lnTo>
                      <a:pt x="458" y="873"/>
                    </a:lnTo>
                    <a:lnTo>
                      <a:pt x="452" y="873"/>
                    </a:lnTo>
                    <a:close/>
                    <a:moveTo>
                      <a:pt x="91" y="30"/>
                    </a:moveTo>
                    <a:lnTo>
                      <a:pt x="452" y="30"/>
                    </a:lnTo>
                    <a:lnTo>
                      <a:pt x="458" y="31"/>
                    </a:lnTo>
                    <a:lnTo>
                      <a:pt x="464" y="32"/>
                    </a:lnTo>
                    <a:lnTo>
                      <a:pt x="469" y="33"/>
                    </a:lnTo>
                    <a:lnTo>
                      <a:pt x="475" y="35"/>
                    </a:lnTo>
                    <a:lnTo>
                      <a:pt x="480" y="37"/>
                    </a:lnTo>
                    <a:lnTo>
                      <a:pt x="486" y="41"/>
                    </a:lnTo>
                    <a:lnTo>
                      <a:pt x="490" y="44"/>
                    </a:lnTo>
                    <a:lnTo>
                      <a:pt x="494" y="48"/>
                    </a:lnTo>
                    <a:lnTo>
                      <a:pt x="498" y="52"/>
                    </a:lnTo>
                    <a:lnTo>
                      <a:pt x="502" y="57"/>
                    </a:lnTo>
                    <a:lnTo>
                      <a:pt x="505" y="62"/>
                    </a:lnTo>
                    <a:lnTo>
                      <a:pt x="507" y="68"/>
                    </a:lnTo>
                    <a:lnTo>
                      <a:pt x="509" y="73"/>
                    </a:lnTo>
                    <a:lnTo>
                      <a:pt x="511" y="78"/>
                    </a:lnTo>
                    <a:lnTo>
                      <a:pt x="511" y="85"/>
                    </a:lnTo>
                    <a:lnTo>
                      <a:pt x="512" y="91"/>
                    </a:lnTo>
                    <a:lnTo>
                      <a:pt x="512" y="151"/>
                    </a:lnTo>
                    <a:lnTo>
                      <a:pt x="31" y="151"/>
                    </a:lnTo>
                    <a:lnTo>
                      <a:pt x="31" y="91"/>
                    </a:lnTo>
                    <a:lnTo>
                      <a:pt x="31" y="85"/>
                    </a:lnTo>
                    <a:lnTo>
                      <a:pt x="32" y="78"/>
                    </a:lnTo>
                    <a:lnTo>
                      <a:pt x="33" y="73"/>
                    </a:lnTo>
                    <a:lnTo>
                      <a:pt x="35" y="68"/>
                    </a:lnTo>
                    <a:lnTo>
                      <a:pt x="37" y="62"/>
                    </a:lnTo>
                    <a:lnTo>
                      <a:pt x="40" y="57"/>
                    </a:lnTo>
                    <a:lnTo>
                      <a:pt x="44" y="52"/>
                    </a:lnTo>
                    <a:lnTo>
                      <a:pt x="48" y="48"/>
                    </a:lnTo>
                    <a:lnTo>
                      <a:pt x="52" y="44"/>
                    </a:lnTo>
                    <a:lnTo>
                      <a:pt x="57" y="41"/>
                    </a:lnTo>
                    <a:lnTo>
                      <a:pt x="62" y="37"/>
                    </a:lnTo>
                    <a:lnTo>
                      <a:pt x="67" y="35"/>
                    </a:lnTo>
                    <a:lnTo>
                      <a:pt x="73" y="33"/>
                    </a:lnTo>
                    <a:lnTo>
                      <a:pt x="78" y="32"/>
                    </a:lnTo>
                    <a:lnTo>
                      <a:pt x="84" y="31"/>
                    </a:lnTo>
                    <a:lnTo>
                      <a:pt x="91" y="30"/>
                    </a:lnTo>
                    <a:close/>
                    <a:moveTo>
                      <a:pt x="31" y="181"/>
                    </a:moveTo>
                    <a:lnTo>
                      <a:pt x="512" y="181"/>
                    </a:lnTo>
                    <a:lnTo>
                      <a:pt x="512" y="723"/>
                    </a:lnTo>
                    <a:lnTo>
                      <a:pt x="31" y="723"/>
                    </a:lnTo>
                    <a:lnTo>
                      <a:pt x="31" y="181"/>
                    </a:lnTo>
                    <a:close/>
                    <a:moveTo>
                      <a:pt x="452" y="0"/>
                    </a:moveTo>
                    <a:lnTo>
                      <a:pt x="91" y="0"/>
                    </a:lnTo>
                    <a:lnTo>
                      <a:pt x="81" y="1"/>
                    </a:lnTo>
                    <a:lnTo>
                      <a:pt x="73" y="2"/>
                    </a:lnTo>
                    <a:lnTo>
                      <a:pt x="64" y="4"/>
                    </a:lnTo>
                    <a:lnTo>
                      <a:pt x="55" y="7"/>
                    </a:lnTo>
                    <a:lnTo>
                      <a:pt x="48" y="11"/>
                    </a:lnTo>
                    <a:lnTo>
                      <a:pt x="40" y="16"/>
                    </a:lnTo>
                    <a:lnTo>
                      <a:pt x="33" y="21"/>
                    </a:lnTo>
                    <a:lnTo>
                      <a:pt x="27" y="27"/>
                    </a:lnTo>
                    <a:lnTo>
                      <a:pt x="21" y="33"/>
                    </a:lnTo>
                    <a:lnTo>
                      <a:pt x="16" y="40"/>
                    </a:lnTo>
                    <a:lnTo>
                      <a:pt x="12" y="47"/>
                    </a:lnTo>
                    <a:lnTo>
                      <a:pt x="7" y="56"/>
                    </a:lnTo>
                    <a:lnTo>
                      <a:pt x="4" y="64"/>
                    </a:lnTo>
                    <a:lnTo>
                      <a:pt x="2" y="73"/>
                    </a:lnTo>
                    <a:lnTo>
                      <a:pt x="1" y="81"/>
                    </a:lnTo>
                    <a:lnTo>
                      <a:pt x="0" y="91"/>
                    </a:lnTo>
                    <a:lnTo>
                      <a:pt x="0" y="813"/>
                    </a:lnTo>
                    <a:lnTo>
                      <a:pt x="1" y="823"/>
                    </a:lnTo>
                    <a:lnTo>
                      <a:pt x="2" y="831"/>
                    </a:lnTo>
                    <a:lnTo>
                      <a:pt x="4" y="840"/>
                    </a:lnTo>
                    <a:lnTo>
                      <a:pt x="7" y="848"/>
                    </a:lnTo>
                    <a:lnTo>
                      <a:pt x="12" y="856"/>
                    </a:lnTo>
                    <a:lnTo>
                      <a:pt x="16" y="863"/>
                    </a:lnTo>
                    <a:lnTo>
                      <a:pt x="21" y="871"/>
                    </a:lnTo>
                    <a:lnTo>
                      <a:pt x="27" y="877"/>
                    </a:lnTo>
                    <a:lnTo>
                      <a:pt x="33" y="883"/>
                    </a:lnTo>
                    <a:lnTo>
                      <a:pt x="40" y="888"/>
                    </a:lnTo>
                    <a:lnTo>
                      <a:pt x="48" y="892"/>
                    </a:lnTo>
                    <a:lnTo>
                      <a:pt x="55" y="897"/>
                    </a:lnTo>
                    <a:lnTo>
                      <a:pt x="64" y="900"/>
                    </a:lnTo>
                    <a:lnTo>
                      <a:pt x="73" y="902"/>
                    </a:lnTo>
                    <a:lnTo>
                      <a:pt x="81" y="903"/>
                    </a:lnTo>
                    <a:lnTo>
                      <a:pt x="91" y="903"/>
                    </a:lnTo>
                    <a:lnTo>
                      <a:pt x="452" y="903"/>
                    </a:lnTo>
                    <a:lnTo>
                      <a:pt x="461" y="903"/>
                    </a:lnTo>
                    <a:lnTo>
                      <a:pt x="469" y="902"/>
                    </a:lnTo>
                    <a:lnTo>
                      <a:pt x="479" y="900"/>
                    </a:lnTo>
                    <a:lnTo>
                      <a:pt x="487" y="897"/>
                    </a:lnTo>
                    <a:lnTo>
                      <a:pt x="495" y="892"/>
                    </a:lnTo>
                    <a:lnTo>
                      <a:pt x="503" y="888"/>
                    </a:lnTo>
                    <a:lnTo>
                      <a:pt x="509" y="883"/>
                    </a:lnTo>
                    <a:lnTo>
                      <a:pt x="516" y="877"/>
                    </a:lnTo>
                    <a:lnTo>
                      <a:pt x="521" y="871"/>
                    </a:lnTo>
                    <a:lnTo>
                      <a:pt x="526" y="863"/>
                    </a:lnTo>
                    <a:lnTo>
                      <a:pt x="532" y="856"/>
                    </a:lnTo>
                    <a:lnTo>
                      <a:pt x="535" y="848"/>
                    </a:lnTo>
                    <a:lnTo>
                      <a:pt x="538" y="840"/>
                    </a:lnTo>
                    <a:lnTo>
                      <a:pt x="540" y="831"/>
                    </a:lnTo>
                    <a:lnTo>
                      <a:pt x="541" y="823"/>
                    </a:lnTo>
                    <a:lnTo>
                      <a:pt x="542" y="813"/>
                    </a:lnTo>
                    <a:lnTo>
                      <a:pt x="542" y="91"/>
                    </a:lnTo>
                    <a:lnTo>
                      <a:pt x="541" y="81"/>
                    </a:lnTo>
                    <a:lnTo>
                      <a:pt x="540" y="73"/>
                    </a:lnTo>
                    <a:lnTo>
                      <a:pt x="538" y="63"/>
                    </a:lnTo>
                    <a:lnTo>
                      <a:pt x="535" y="56"/>
                    </a:lnTo>
                    <a:lnTo>
                      <a:pt x="532" y="47"/>
                    </a:lnTo>
                    <a:lnTo>
                      <a:pt x="526" y="40"/>
                    </a:lnTo>
                    <a:lnTo>
                      <a:pt x="521" y="33"/>
                    </a:lnTo>
                    <a:lnTo>
                      <a:pt x="516" y="27"/>
                    </a:lnTo>
                    <a:lnTo>
                      <a:pt x="509" y="21"/>
                    </a:lnTo>
                    <a:lnTo>
                      <a:pt x="503" y="16"/>
                    </a:lnTo>
                    <a:lnTo>
                      <a:pt x="495" y="12"/>
                    </a:lnTo>
                    <a:lnTo>
                      <a:pt x="487" y="7"/>
                    </a:lnTo>
                    <a:lnTo>
                      <a:pt x="479" y="4"/>
                    </a:lnTo>
                    <a:lnTo>
                      <a:pt x="469" y="2"/>
                    </a:lnTo>
                    <a:lnTo>
                      <a:pt x="461" y="1"/>
                    </a:lnTo>
                    <a:lnTo>
                      <a:pt x="452" y="0"/>
                    </a:lnTo>
                    <a:lnTo>
                      <a:pt x="45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" name="Freeform 138"/>
              <p:cNvSpPr/>
              <p:nvPr/>
            </p:nvSpPr>
            <p:spPr bwMode="auto">
              <a:xfrm>
                <a:off x="3278188" y="1389063"/>
                <a:ext cx="76200" cy="9525"/>
              </a:xfrm>
              <a:custGeom>
                <a:avLst/>
                <a:gdLst>
                  <a:gd name="T0" fmla="*/ 15 w 240"/>
                  <a:gd name="T1" fmla="*/ 30 h 30"/>
                  <a:gd name="T2" fmla="*/ 225 w 240"/>
                  <a:gd name="T3" fmla="*/ 30 h 30"/>
                  <a:gd name="T4" fmla="*/ 228 w 240"/>
                  <a:gd name="T5" fmla="*/ 29 h 30"/>
                  <a:gd name="T6" fmla="*/ 232 w 240"/>
                  <a:gd name="T7" fmla="*/ 28 h 30"/>
                  <a:gd name="T8" fmla="*/ 234 w 240"/>
                  <a:gd name="T9" fmla="*/ 27 h 30"/>
                  <a:gd name="T10" fmla="*/ 236 w 240"/>
                  <a:gd name="T11" fmla="*/ 25 h 30"/>
                  <a:gd name="T12" fmla="*/ 238 w 240"/>
                  <a:gd name="T13" fmla="*/ 23 h 30"/>
                  <a:gd name="T14" fmla="*/ 239 w 240"/>
                  <a:gd name="T15" fmla="*/ 20 h 30"/>
                  <a:gd name="T16" fmla="*/ 240 w 240"/>
                  <a:gd name="T17" fmla="*/ 17 h 30"/>
                  <a:gd name="T18" fmla="*/ 240 w 240"/>
                  <a:gd name="T19" fmla="*/ 15 h 30"/>
                  <a:gd name="T20" fmla="*/ 240 w 240"/>
                  <a:gd name="T21" fmla="*/ 12 h 30"/>
                  <a:gd name="T22" fmla="*/ 239 w 240"/>
                  <a:gd name="T23" fmla="*/ 9 h 30"/>
                  <a:gd name="T24" fmla="*/ 238 w 240"/>
                  <a:gd name="T25" fmla="*/ 7 h 30"/>
                  <a:gd name="T26" fmla="*/ 236 w 240"/>
                  <a:gd name="T27" fmla="*/ 4 h 30"/>
                  <a:gd name="T28" fmla="*/ 234 w 240"/>
                  <a:gd name="T29" fmla="*/ 2 h 30"/>
                  <a:gd name="T30" fmla="*/ 232 w 240"/>
                  <a:gd name="T31" fmla="*/ 1 h 30"/>
                  <a:gd name="T32" fmla="*/ 228 w 240"/>
                  <a:gd name="T33" fmla="*/ 0 h 30"/>
                  <a:gd name="T34" fmla="*/ 225 w 240"/>
                  <a:gd name="T35" fmla="*/ 0 h 30"/>
                  <a:gd name="T36" fmla="*/ 15 w 240"/>
                  <a:gd name="T37" fmla="*/ 0 h 30"/>
                  <a:gd name="T38" fmla="*/ 12 w 240"/>
                  <a:gd name="T39" fmla="*/ 0 h 30"/>
                  <a:gd name="T40" fmla="*/ 9 w 240"/>
                  <a:gd name="T41" fmla="*/ 1 h 30"/>
                  <a:gd name="T42" fmla="*/ 6 w 240"/>
                  <a:gd name="T43" fmla="*/ 2 h 30"/>
                  <a:gd name="T44" fmla="*/ 4 w 240"/>
                  <a:gd name="T45" fmla="*/ 4 h 30"/>
                  <a:gd name="T46" fmla="*/ 2 w 240"/>
                  <a:gd name="T47" fmla="*/ 7 h 30"/>
                  <a:gd name="T48" fmla="*/ 1 w 240"/>
                  <a:gd name="T49" fmla="*/ 9 h 30"/>
                  <a:gd name="T50" fmla="*/ 0 w 240"/>
                  <a:gd name="T51" fmla="*/ 12 h 30"/>
                  <a:gd name="T52" fmla="*/ 0 w 240"/>
                  <a:gd name="T53" fmla="*/ 15 h 30"/>
                  <a:gd name="T54" fmla="*/ 0 w 240"/>
                  <a:gd name="T55" fmla="*/ 17 h 30"/>
                  <a:gd name="T56" fmla="*/ 1 w 240"/>
                  <a:gd name="T57" fmla="*/ 20 h 30"/>
                  <a:gd name="T58" fmla="*/ 2 w 240"/>
                  <a:gd name="T59" fmla="*/ 23 h 30"/>
                  <a:gd name="T60" fmla="*/ 4 w 240"/>
                  <a:gd name="T61" fmla="*/ 25 h 30"/>
                  <a:gd name="T62" fmla="*/ 6 w 240"/>
                  <a:gd name="T63" fmla="*/ 27 h 30"/>
                  <a:gd name="T64" fmla="*/ 9 w 240"/>
                  <a:gd name="T65" fmla="*/ 29 h 30"/>
                  <a:gd name="T66" fmla="*/ 12 w 240"/>
                  <a:gd name="T67" fmla="*/ 29 h 30"/>
                  <a:gd name="T68" fmla="*/ 15 w 240"/>
                  <a:gd name="T69" fmla="*/ 30 h 30"/>
                  <a:gd name="T70" fmla="*/ 15 w 240"/>
                  <a:gd name="T7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0" h="30">
                    <a:moveTo>
                      <a:pt x="15" y="30"/>
                    </a:moveTo>
                    <a:lnTo>
                      <a:pt x="225" y="30"/>
                    </a:lnTo>
                    <a:lnTo>
                      <a:pt x="228" y="29"/>
                    </a:lnTo>
                    <a:lnTo>
                      <a:pt x="232" y="28"/>
                    </a:lnTo>
                    <a:lnTo>
                      <a:pt x="234" y="27"/>
                    </a:lnTo>
                    <a:lnTo>
                      <a:pt x="236" y="25"/>
                    </a:lnTo>
                    <a:lnTo>
                      <a:pt x="238" y="23"/>
                    </a:lnTo>
                    <a:lnTo>
                      <a:pt x="239" y="20"/>
                    </a:lnTo>
                    <a:lnTo>
                      <a:pt x="240" y="17"/>
                    </a:lnTo>
                    <a:lnTo>
                      <a:pt x="240" y="15"/>
                    </a:lnTo>
                    <a:lnTo>
                      <a:pt x="240" y="12"/>
                    </a:lnTo>
                    <a:lnTo>
                      <a:pt x="239" y="9"/>
                    </a:lnTo>
                    <a:lnTo>
                      <a:pt x="238" y="7"/>
                    </a:lnTo>
                    <a:lnTo>
                      <a:pt x="236" y="4"/>
                    </a:lnTo>
                    <a:lnTo>
                      <a:pt x="234" y="2"/>
                    </a:lnTo>
                    <a:lnTo>
                      <a:pt x="232" y="1"/>
                    </a:lnTo>
                    <a:lnTo>
                      <a:pt x="228" y="0"/>
                    </a:lnTo>
                    <a:lnTo>
                      <a:pt x="225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4" y="25"/>
                    </a:lnTo>
                    <a:lnTo>
                      <a:pt x="6" y="27"/>
                    </a:lnTo>
                    <a:lnTo>
                      <a:pt x="9" y="29"/>
                    </a:lnTo>
                    <a:lnTo>
                      <a:pt x="12" y="29"/>
                    </a:lnTo>
                    <a:lnTo>
                      <a:pt x="15" y="30"/>
                    </a:lnTo>
                    <a:lnTo>
                      <a:pt x="1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 139"/>
              <p:cNvSpPr>
                <a:spLocks noEditPoints="1"/>
              </p:cNvSpPr>
              <p:nvPr/>
            </p:nvSpPr>
            <p:spPr bwMode="auto">
              <a:xfrm>
                <a:off x="3302000" y="1604963"/>
                <a:ext cx="28575" cy="28575"/>
              </a:xfrm>
              <a:custGeom>
                <a:avLst/>
                <a:gdLst>
                  <a:gd name="T0" fmla="*/ 42 w 90"/>
                  <a:gd name="T1" fmla="*/ 60 h 90"/>
                  <a:gd name="T2" fmla="*/ 36 w 90"/>
                  <a:gd name="T3" fmla="*/ 58 h 90"/>
                  <a:gd name="T4" fmla="*/ 32 w 90"/>
                  <a:gd name="T5" fmla="*/ 54 h 90"/>
                  <a:gd name="T6" fmla="*/ 30 w 90"/>
                  <a:gd name="T7" fmla="*/ 48 h 90"/>
                  <a:gd name="T8" fmla="*/ 30 w 90"/>
                  <a:gd name="T9" fmla="*/ 42 h 90"/>
                  <a:gd name="T10" fmla="*/ 32 w 90"/>
                  <a:gd name="T11" fmla="*/ 36 h 90"/>
                  <a:gd name="T12" fmla="*/ 36 w 90"/>
                  <a:gd name="T13" fmla="*/ 33 h 90"/>
                  <a:gd name="T14" fmla="*/ 42 w 90"/>
                  <a:gd name="T15" fmla="*/ 30 h 90"/>
                  <a:gd name="T16" fmla="*/ 48 w 90"/>
                  <a:gd name="T17" fmla="*/ 30 h 90"/>
                  <a:gd name="T18" fmla="*/ 54 w 90"/>
                  <a:gd name="T19" fmla="*/ 33 h 90"/>
                  <a:gd name="T20" fmla="*/ 58 w 90"/>
                  <a:gd name="T21" fmla="*/ 36 h 90"/>
                  <a:gd name="T22" fmla="*/ 60 w 90"/>
                  <a:gd name="T23" fmla="*/ 42 h 90"/>
                  <a:gd name="T24" fmla="*/ 60 w 90"/>
                  <a:gd name="T25" fmla="*/ 48 h 90"/>
                  <a:gd name="T26" fmla="*/ 58 w 90"/>
                  <a:gd name="T27" fmla="*/ 54 h 90"/>
                  <a:gd name="T28" fmla="*/ 54 w 90"/>
                  <a:gd name="T29" fmla="*/ 58 h 90"/>
                  <a:gd name="T30" fmla="*/ 48 w 90"/>
                  <a:gd name="T31" fmla="*/ 60 h 90"/>
                  <a:gd name="T32" fmla="*/ 45 w 90"/>
                  <a:gd name="T33" fmla="*/ 0 h 90"/>
                  <a:gd name="T34" fmla="*/ 28 w 90"/>
                  <a:gd name="T35" fmla="*/ 3 h 90"/>
                  <a:gd name="T36" fmla="*/ 13 w 90"/>
                  <a:gd name="T37" fmla="*/ 13 h 90"/>
                  <a:gd name="T38" fmla="*/ 3 w 90"/>
                  <a:gd name="T39" fmla="*/ 28 h 90"/>
                  <a:gd name="T40" fmla="*/ 0 w 90"/>
                  <a:gd name="T41" fmla="*/ 45 h 90"/>
                  <a:gd name="T42" fmla="*/ 3 w 90"/>
                  <a:gd name="T43" fmla="*/ 63 h 90"/>
                  <a:gd name="T44" fmla="*/ 13 w 90"/>
                  <a:gd name="T45" fmla="*/ 77 h 90"/>
                  <a:gd name="T46" fmla="*/ 28 w 90"/>
                  <a:gd name="T47" fmla="*/ 87 h 90"/>
                  <a:gd name="T48" fmla="*/ 45 w 90"/>
                  <a:gd name="T49" fmla="*/ 90 h 90"/>
                  <a:gd name="T50" fmla="*/ 62 w 90"/>
                  <a:gd name="T51" fmla="*/ 87 h 90"/>
                  <a:gd name="T52" fmla="*/ 77 w 90"/>
                  <a:gd name="T53" fmla="*/ 77 h 90"/>
                  <a:gd name="T54" fmla="*/ 87 w 90"/>
                  <a:gd name="T55" fmla="*/ 63 h 90"/>
                  <a:gd name="T56" fmla="*/ 90 w 90"/>
                  <a:gd name="T57" fmla="*/ 45 h 90"/>
                  <a:gd name="T58" fmla="*/ 87 w 90"/>
                  <a:gd name="T59" fmla="*/ 28 h 90"/>
                  <a:gd name="T60" fmla="*/ 77 w 90"/>
                  <a:gd name="T61" fmla="*/ 13 h 90"/>
                  <a:gd name="T62" fmla="*/ 62 w 90"/>
                  <a:gd name="T63" fmla="*/ 3 h 90"/>
                  <a:gd name="T64" fmla="*/ 45 w 90"/>
                  <a:gd name="T65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0" h="90">
                    <a:moveTo>
                      <a:pt x="45" y="60"/>
                    </a:moveTo>
                    <a:lnTo>
                      <a:pt x="42" y="60"/>
                    </a:lnTo>
                    <a:lnTo>
                      <a:pt x="40" y="59"/>
                    </a:lnTo>
                    <a:lnTo>
                      <a:pt x="36" y="58"/>
                    </a:lnTo>
                    <a:lnTo>
                      <a:pt x="34" y="56"/>
                    </a:lnTo>
                    <a:lnTo>
                      <a:pt x="32" y="54"/>
                    </a:lnTo>
                    <a:lnTo>
                      <a:pt x="31" y="51"/>
                    </a:lnTo>
                    <a:lnTo>
                      <a:pt x="30" y="48"/>
                    </a:lnTo>
                    <a:lnTo>
                      <a:pt x="30" y="45"/>
                    </a:lnTo>
                    <a:lnTo>
                      <a:pt x="30" y="42"/>
                    </a:lnTo>
                    <a:lnTo>
                      <a:pt x="31" y="40"/>
                    </a:lnTo>
                    <a:lnTo>
                      <a:pt x="32" y="36"/>
                    </a:lnTo>
                    <a:lnTo>
                      <a:pt x="34" y="34"/>
                    </a:lnTo>
                    <a:lnTo>
                      <a:pt x="36" y="33"/>
                    </a:lnTo>
                    <a:lnTo>
                      <a:pt x="40" y="31"/>
                    </a:lnTo>
                    <a:lnTo>
                      <a:pt x="42" y="30"/>
                    </a:lnTo>
                    <a:lnTo>
                      <a:pt x="45" y="30"/>
                    </a:lnTo>
                    <a:lnTo>
                      <a:pt x="48" y="30"/>
                    </a:lnTo>
                    <a:lnTo>
                      <a:pt x="51" y="31"/>
                    </a:lnTo>
                    <a:lnTo>
                      <a:pt x="54" y="33"/>
                    </a:lnTo>
                    <a:lnTo>
                      <a:pt x="56" y="34"/>
                    </a:lnTo>
                    <a:lnTo>
                      <a:pt x="58" y="36"/>
                    </a:lnTo>
                    <a:lnTo>
                      <a:pt x="59" y="40"/>
                    </a:lnTo>
                    <a:lnTo>
                      <a:pt x="60" y="42"/>
                    </a:lnTo>
                    <a:lnTo>
                      <a:pt x="60" y="45"/>
                    </a:lnTo>
                    <a:lnTo>
                      <a:pt x="60" y="48"/>
                    </a:lnTo>
                    <a:lnTo>
                      <a:pt x="59" y="51"/>
                    </a:lnTo>
                    <a:lnTo>
                      <a:pt x="58" y="54"/>
                    </a:lnTo>
                    <a:lnTo>
                      <a:pt x="56" y="56"/>
                    </a:lnTo>
                    <a:lnTo>
                      <a:pt x="54" y="58"/>
                    </a:lnTo>
                    <a:lnTo>
                      <a:pt x="51" y="59"/>
                    </a:lnTo>
                    <a:lnTo>
                      <a:pt x="48" y="60"/>
                    </a:lnTo>
                    <a:lnTo>
                      <a:pt x="45" y="60"/>
                    </a:lnTo>
                    <a:close/>
                    <a:moveTo>
                      <a:pt x="45" y="0"/>
                    </a:moveTo>
                    <a:lnTo>
                      <a:pt x="36" y="1"/>
                    </a:lnTo>
                    <a:lnTo>
                      <a:pt x="28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20"/>
                    </a:lnTo>
                    <a:lnTo>
                      <a:pt x="3" y="28"/>
                    </a:lnTo>
                    <a:lnTo>
                      <a:pt x="1" y="36"/>
                    </a:lnTo>
                    <a:lnTo>
                      <a:pt x="0" y="45"/>
                    </a:lnTo>
                    <a:lnTo>
                      <a:pt x="1" y="55"/>
                    </a:lnTo>
                    <a:lnTo>
                      <a:pt x="3" y="63"/>
                    </a:lnTo>
                    <a:lnTo>
                      <a:pt x="8" y="71"/>
                    </a:lnTo>
                    <a:lnTo>
                      <a:pt x="13" y="77"/>
                    </a:lnTo>
                    <a:lnTo>
                      <a:pt x="20" y="82"/>
                    </a:lnTo>
                    <a:lnTo>
                      <a:pt x="28" y="87"/>
                    </a:lnTo>
                    <a:lnTo>
                      <a:pt x="36" y="89"/>
                    </a:lnTo>
                    <a:lnTo>
                      <a:pt x="45" y="90"/>
                    </a:lnTo>
                    <a:lnTo>
                      <a:pt x="55" y="89"/>
                    </a:lnTo>
                    <a:lnTo>
                      <a:pt x="62" y="87"/>
                    </a:lnTo>
                    <a:lnTo>
                      <a:pt x="71" y="82"/>
                    </a:lnTo>
                    <a:lnTo>
                      <a:pt x="77" y="77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5"/>
                    </a:lnTo>
                    <a:lnTo>
                      <a:pt x="90" y="45"/>
                    </a:lnTo>
                    <a:lnTo>
                      <a:pt x="89" y="36"/>
                    </a:lnTo>
                    <a:lnTo>
                      <a:pt x="87" y="28"/>
                    </a:lnTo>
                    <a:lnTo>
                      <a:pt x="83" y="20"/>
                    </a:lnTo>
                    <a:lnTo>
                      <a:pt x="77" y="13"/>
                    </a:lnTo>
                    <a:lnTo>
                      <a:pt x="71" y="7"/>
                    </a:lnTo>
                    <a:lnTo>
                      <a:pt x="62" y="3"/>
                    </a:lnTo>
                    <a:lnTo>
                      <a:pt x="55" y="1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9351" y="955"/>
              <a:ext cx="2311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latin typeface="PingFang SC Semibold" panose="020B0400000000000000" charset="-122"/>
                  <a:ea typeface="PingFang SC Semibold" panose="020B0400000000000000" charset="-122"/>
                  <a:sym typeface="+mn-ea"/>
                </a:rPr>
                <a:t>机遇与挑战</a:t>
              </a:r>
              <a:endParaRPr lang="zh-CN" altLang="en-US" sz="1600" b="1" dirty="0">
                <a:latin typeface="PingFang SC Semibold" panose="020B0400000000000000" charset="-122"/>
                <a:ea typeface="PingFang SC Semibold" panose="020B0400000000000000" charset="-122"/>
                <a:sym typeface="+mn-ea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201636" y="1616529"/>
            <a:ext cx="534760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互联网用户的隐私越来越重要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应用密码学在近些年的快速发展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基于区块链的新型分布式系统越来越多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837714" y="1524000"/>
            <a:ext cx="70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需求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37714" y="1847264"/>
            <a:ext cx="70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基础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37714" y="2170527"/>
            <a:ext cx="702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</a:rPr>
              <a:t>条件</a:t>
            </a:r>
            <a:endParaRPr lang="zh-CN" altLang="en-US" dirty="0">
              <a:solidFill>
                <a:srgbClr val="00B050"/>
              </a:solidFill>
            </a:endParaRPr>
          </a:p>
        </p:txBody>
      </p:sp>
      <p:pic>
        <p:nvPicPr>
          <p:cNvPr id="19" name="图形 18" descr="复选标记 纯色填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697470" y="1317172"/>
            <a:ext cx="576160" cy="576160"/>
          </a:xfrm>
          <a:prstGeom prst="rect">
            <a:avLst/>
          </a:prstGeom>
        </p:spPr>
      </p:pic>
      <p:pic>
        <p:nvPicPr>
          <p:cNvPr id="24" name="图形 23" descr="复选标记 纯色填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15163" y="1640436"/>
            <a:ext cx="576160" cy="576160"/>
          </a:xfrm>
          <a:prstGeom prst="rect">
            <a:avLst/>
          </a:prstGeom>
        </p:spPr>
      </p:pic>
      <p:pic>
        <p:nvPicPr>
          <p:cNvPr id="25" name="图形 24" descr="复选标记 纯色填充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715163" y="1963699"/>
            <a:ext cx="576160" cy="57616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302329" y="3810000"/>
            <a:ext cx="64128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1.</a:t>
            </a:r>
            <a:r>
              <a:rPr lang="zh-CN" altLang="en-US" dirty="0"/>
              <a:t> 零知识证明的证明方效率问题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（区块链中证明方需要大量时间生成证明）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2.</a:t>
            </a:r>
            <a:r>
              <a:rPr lang="zh-CN" altLang="en-US" dirty="0"/>
              <a:t>  零知识证明相关的软硬件研发，并适配移动设备的使用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（市面上目前不存在专门为零知识证明做的硬件和软件）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 dirty="0"/>
              <a:t>3.</a:t>
            </a:r>
            <a:r>
              <a:rPr lang="zh-CN" altLang="en-US" dirty="0"/>
              <a:t> 零知识证明的安全性问题</a:t>
            </a:r>
            <a:endParaRPr lang="en-US" altLang="zh-CN" dirty="0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 dirty="0"/>
              <a:t>（抗量子攻击方案，避免引入可信初始化，强化安全性）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3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THANK YOU FOR LISTENING AND CORRECTING</a:t>
            </a:r>
            <a:endParaRPr lang="en-US" altLang="zh-C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1;p31"/>
          <p:cNvSpPr/>
          <p:nvPr/>
        </p:nvSpPr>
        <p:spPr>
          <a:xfrm>
            <a:off x="538020" y="502880"/>
            <a:ext cx="469200" cy="469200"/>
          </a:xfrm>
          <a:prstGeom prst="ellipse">
            <a:avLst/>
          </a:prstGeom>
          <a:solidFill>
            <a:srgbClr val="456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4" name="Google Shape;482;p31"/>
          <p:cNvSpPr/>
          <p:nvPr/>
        </p:nvSpPr>
        <p:spPr>
          <a:xfrm>
            <a:off x="725520" y="1140805"/>
            <a:ext cx="94200" cy="94200"/>
          </a:xfrm>
          <a:prstGeom prst="ellipse">
            <a:avLst/>
          </a:prstGeom>
          <a:solidFill>
            <a:srgbClr val="456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6" name="iṥliḍé"/>
          <p:cNvSpPr/>
          <p:nvPr/>
        </p:nvSpPr>
        <p:spPr>
          <a:xfrm>
            <a:off x="1169035" y="1716405"/>
            <a:ext cx="4594860" cy="4016375"/>
          </a:xfrm>
          <a:prstGeom prst="roundRect">
            <a:avLst>
              <a:gd name="adj" fmla="val 12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711200" dist="254000" dir="2700000" sx="102000" sy="102000" algn="tl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işľiḋè"/>
          <p:cNvSpPr txBox="1"/>
          <p:nvPr/>
        </p:nvSpPr>
        <p:spPr>
          <a:xfrm>
            <a:off x="1446530" y="1850390"/>
            <a:ext cx="394906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06EF3"/>
                </a:solidFill>
                <a:latin typeface="PingFang SC Semibold" panose="020B0400000000000000" charset="-122"/>
                <a:ea typeface="PingFang SC Semibold" panose="020B0400000000000000" charset="-122"/>
              </a:rPr>
              <a:t>洞穴问题：</a:t>
            </a:r>
            <a:endParaRPr lang="zh-CN" altLang="en-US" sz="2000" b="1" dirty="0">
              <a:solidFill>
                <a:srgbClr val="306EF3"/>
              </a:solidFill>
              <a:latin typeface="PingFang SC Semibold" panose="020B0400000000000000" charset="-122"/>
              <a:ea typeface="PingFang SC Semibold" panose="020B0400000000000000" charset="-122"/>
            </a:endParaRPr>
          </a:p>
        </p:txBody>
      </p:sp>
      <p:sp>
        <p:nvSpPr>
          <p:cNvPr id="19" name="Synergistically utilize technically sound portals with frictionless chains. Dramatically customize…"/>
          <p:cNvSpPr txBox="1"/>
          <p:nvPr/>
        </p:nvSpPr>
        <p:spPr>
          <a:xfrm>
            <a:off x="1550035" y="2390775"/>
            <a:ext cx="4061460" cy="123110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1600" dirty="0"/>
              <a:t>问题描述</a:t>
            </a:r>
            <a:r>
              <a:rPr kumimoji="1" lang="en-US" altLang="zh-CN" sz="1600" dirty="0"/>
              <a:t>: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Alice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Bob</a:t>
            </a:r>
            <a:r>
              <a:rPr kumimoji="1" lang="zh-CN" altLang="en-US" sz="1600" dirty="0"/>
              <a:t>来到了一处洞穴，</a:t>
            </a:r>
            <a:r>
              <a:rPr kumimoji="1" lang="en-US" altLang="zh-CN" sz="1600" dirty="0"/>
              <a:t>C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D</a:t>
            </a:r>
            <a:r>
              <a:rPr kumimoji="1" lang="zh-CN" altLang="en-US" sz="1600" dirty="0"/>
              <a:t>之间中有一扇门，</a:t>
            </a:r>
            <a:r>
              <a:rPr kumimoji="1" lang="en-US" altLang="zh-CN" sz="1600" dirty="0"/>
              <a:t>Alice</a:t>
            </a:r>
            <a:r>
              <a:rPr kumimoji="1" lang="zh-CN" altLang="en-US" sz="1600" dirty="0"/>
              <a:t>想要证明自己具有打开这扇门的能力，但不想给</a:t>
            </a:r>
            <a:r>
              <a:rPr kumimoji="1" lang="en-US" altLang="zh-CN" sz="1600" dirty="0"/>
              <a:t>Bob</a:t>
            </a:r>
            <a:r>
              <a:rPr kumimoji="1" lang="zh-CN" altLang="en-US" sz="1600" dirty="0"/>
              <a:t>透露打开这扇门的方法</a:t>
            </a:r>
            <a:r>
              <a:rPr kumimoji="1" lang="zh-CN" altLang="en-US" sz="1400" dirty="0"/>
              <a:t>。</a:t>
            </a:r>
            <a:endParaRPr kumimoji="1" lang="en-US" altLang="zh-CN" sz="14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8958171" y="3315500"/>
            <a:ext cx="539374" cy="491029"/>
            <a:chOff x="13439" y="1568"/>
            <a:chExt cx="995" cy="905"/>
          </a:xfrm>
        </p:grpSpPr>
        <p:sp>
          <p:nvSpPr>
            <p:cNvPr id="24" name="Google Shape;13;p2"/>
            <p:cNvSpPr/>
            <p:nvPr/>
          </p:nvSpPr>
          <p:spPr>
            <a:xfrm rot="12770">
              <a:off x="13439" y="1847"/>
              <a:ext cx="647" cy="626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4;p2"/>
            <p:cNvSpPr/>
            <p:nvPr/>
          </p:nvSpPr>
          <p:spPr>
            <a:xfrm rot="12770">
              <a:off x="14148" y="1568"/>
              <a:ext cx="286" cy="277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540885" y="467360"/>
            <a:ext cx="2844165" cy="533400"/>
            <a:chOff x="7680" y="818"/>
            <a:chExt cx="4479" cy="840"/>
          </a:xfrm>
        </p:grpSpPr>
        <p:sp>
          <p:nvSpPr>
            <p:cNvPr id="54" name="Rectangle: Rounded Corners 6"/>
            <p:cNvSpPr/>
            <p:nvPr/>
          </p:nvSpPr>
          <p:spPr>
            <a:xfrm>
              <a:off x="7680" y="818"/>
              <a:ext cx="4479" cy="840"/>
            </a:xfrm>
            <a:prstGeom prst="roundRect">
              <a:avLst>
                <a:gd name="adj" fmla="val 50000"/>
              </a:avLst>
            </a:prstGeom>
            <a:solidFill>
              <a:srgbClr val="FFC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: Rounded Corners 31"/>
            <p:cNvSpPr/>
            <p:nvPr/>
          </p:nvSpPr>
          <p:spPr>
            <a:xfrm>
              <a:off x="7680" y="818"/>
              <a:ext cx="1286" cy="840"/>
            </a:xfrm>
            <a:prstGeom prst="roundRect">
              <a:avLst>
                <a:gd name="adj" fmla="val 50000"/>
              </a:avLst>
            </a:prstGeom>
            <a:solidFill>
              <a:srgbClr val="456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6" name="Group 33"/>
            <p:cNvGrpSpPr/>
            <p:nvPr/>
          </p:nvGrpSpPr>
          <p:grpSpPr>
            <a:xfrm>
              <a:off x="8152" y="975"/>
              <a:ext cx="318" cy="527"/>
              <a:chOff x="3228975" y="1360488"/>
              <a:chExt cx="173038" cy="287338"/>
            </a:xfrm>
            <a:solidFill>
              <a:schemeClr val="bg1"/>
            </a:solidFill>
          </p:grpSpPr>
          <p:sp>
            <p:nvSpPr>
              <p:cNvPr id="57" name="Freeform 137"/>
              <p:cNvSpPr>
                <a:spLocks noEditPoints="1"/>
              </p:cNvSpPr>
              <p:nvPr/>
            </p:nvSpPr>
            <p:spPr bwMode="auto">
              <a:xfrm>
                <a:off x="3228975" y="1360488"/>
                <a:ext cx="173038" cy="287338"/>
              </a:xfrm>
              <a:custGeom>
                <a:avLst/>
                <a:gdLst>
                  <a:gd name="T0" fmla="*/ 84 w 542"/>
                  <a:gd name="T1" fmla="*/ 873 h 903"/>
                  <a:gd name="T2" fmla="*/ 67 w 542"/>
                  <a:gd name="T3" fmla="*/ 869 h 903"/>
                  <a:gd name="T4" fmla="*/ 52 w 542"/>
                  <a:gd name="T5" fmla="*/ 859 h 903"/>
                  <a:gd name="T6" fmla="*/ 40 w 542"/>
                  <a:gd name="T7" fmla="*/ 847 h 903"/>
                  <a:gd name="T8" fmla="*/ 33 w 542"/>
                  <a:gd name="T9" fmla="*/ 831 h 903"/>
                  <a:gd name="T10" fmla="*/ 31 w 542"/>
                  <a:gd name="T11" fmla="*/ 813 h 903"/>
                  <a:gd name="T12" fmla="*/ 512 w 542"/>
                  <a:gd name="T13" fmla="*/ 813 h 903"/>
                  <a:gd name="T14" fmla="*/ 509 w 542"/>
                  <a:gd name="T15" fmla="*/ 831 h 903"/>
                  <a:gd name="T16" fmla="*/ 502 w 542"/>
                  <a:gd name="T17" fmla="*/ 847 h 903"/>
                  <a:gd name="T18" fmla="*/ 490 w 542"/>
                  <a:gd name="T19" fmla="*/ 859 h 903"/>
                  <a:gd name="T20" fmla="*/ 475 w 542"/>
                  <a:gd name="T21" fmla="*/ 869 h 903"/>
                  <a:gd name="T22" fmla="*/ 458 w 542"/>
                  <a:gd name="T23" fmla="*/ 873 h 903"/>
                  <a:gd name="T24" fmla="*/ 452 w 542"/>
                  <a:gd name="T25" fmla="*/ 30 h 903"/>
                  <a:gd name="T26" fmla="*/ 469 w 542"/>
                  <a:gd name="T27" fmla="*/ 33 h 903"/>
                  <a:gd name="T28" fmla="*/ 486 w 542"/>
                  <a:gd name="T29" fmla="*/ 41 h 903"/>
                  <a:gd name="T30" fmla="*/ 498 w 542"/>
                  <a:gd name="T31" fmla="*/ 52 h 903"/>
                  <a:gd name="T32" fmla="*/ 507 w 542"/>
                  <a:gd name="T33" fmla="*/ 68 h 903"/>
                  <a:gd name="T34" fmla="*/ 511 w 542"/>
                  <a:gd name="T35" fmla="*/ 85 h 903"/>
                  <a:gd name="T36" fmla="*/ 31 w 542"/>
                  <a:gd name="T37" fmla="*/ 151 h 903"/>
                  <a:gd name="T38" fmla="*/ 32 w 542"/>
                  <a:gd name="T39" fmla="*/ 78 h 903"/>
                  <a:gd name="T40" fmla="*/ 37 w 542"/>
                  <a:gd name="T41" fmla="*/ 62 h 903"/>
                  <a:gd name="T42" fmla="*/ 48 w 542"/>
                  <a:gd name="T43" fmla="*/ 48 h 903"/>
                  <a:gd name="T44" fmla="*/ 62 w 542"/>
                  <a:gd name="T45" fmla="*/ 37 h 903"/>
                  <a:gd name="T46" fmla="*/ 78 w 542"/>
                  <a:gd name="T47" fmla="*/ 32 h 903"/>
                  <a:gd name="T48" fmla="*/ 31 w 542"/>
                  <a:gd name="T49" fmla="*/ 181 h 903"/>
                  <a:gd name="T50" fmla="*/ 31 w 542"/>
                  <a:gd name="T51" fmla="*/ 723 h 903"/>
                  <a:gd name="T52" fmla="*/ 91 w 542"/>
                  <a:gd name="T53" fmla="*/ 0 h 903"/>
                  <a:gd name="T54" fmla="*/ 64 w 542"/>
                  <a:gd name="T55" fmla="*/ 4 h 903"/>
                  <a:gd name="T56" fmla="*/ 40 w 542"/>
                  <a:gd name="T57" fmla="*/ 16 h 903"/>
                  <a:gd name="T58" fmla="*/ 21 w 542"/>
                  <a:gd name="T59" fmla="*/ 33 h 903"/>
                  <a:gd name="T60" fmla="*/ 7 w 542"/>
                  <a:gd name="T61" fmla="*/ 56 h 903"/>
                  <a:gd name="T62" fmla="*/ 1 w 542"/>
                  <a:gd name="T63" fmla="*/ 81 h 903"/>
                  <a:gd name="T64" fmla="*/ 1 w 542"/>
                  <a:gd name="T65" fmla="*/ 823 h 903"/>
                  <a:gd name="T66" fmla="*/ 7 w 542"/>
                  <a:gd name="T67" fmla="*/ 848 h 903"/>
                  <a:gd name="T68" fmla="*/ 21 w 542"/>
                  <a:gd name="T69" fmla="*/ 871 h 903"/>
                  <a:gd name="T70" fmla="*/ 40 w 542"/>
                  <a:gd name="T71" fmla="*/ 888 h 903"/>
                  <a:gd name="T72" fmla="*/ 64 w 542"/>
                  <a:gd name="T73" fmla="*/ 900 h 903"/>
                  <a:gd name="T74" fmla="*/ 91 w 542"/>
                  <a:gd name="T75" fmla="*/ 903 h 903"/>
                  <a:gd name="T76" fmla="*/ 469 w 542"/>
                  <a:gd name="T77" fmla="*/ 902 h 903"/>
                  <a:gd name="T78" fmla="*/ 495 w 542"/>
                  <a:gd name="T79" fmla="*/ 892 h 903"/>
                  <a:gd name="T80" fmla="*/ 516 w 542"/>
                  <a:gd name="T81" fmla="*/ 877 h 903"/>
                  <a:gd name="T82" fmla="*/ 532 w 542"/>
                  <a:gd name="T83" fmla="*/ 856 h 903"/>
                  <a:gd name="T84" fmla="*/ 540 w 542"/>
                  <a:gd name="T85" fmla="*/ 831 h 903"/>
                  <a:gd name="T86" fmla="*/ 542 w 542"/>
                  <a:gd name="T87" fmla="*/ 91 h 903"/>
                  <a:gd name="T88" fmla="*/ 538 w 542"/>
                  <a:gd name="T89" fmla="*/ 63 h 903"/>
                  <a:gd name="T90" fmla="*/ 526 w 542"/>
                  <a:gd name="T91" fmla="*/ 40 h 903"/>
                  <a:gd name="T92" fmla="*/ 509 w 542"/>
                  <a:gd name="T93" fmla="*/ 21 h 903"/>
                  <a:gd name="T94" fmla="*/ 487 w 542"/>
                  <a:gd name="T95" fmla="*/ 7 h 903"/>
                  <a:gd name="T96" fmla="*/ 461 w 542"/>
                  <a:gd name="T97" fmla="*/ 1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42" h="903">
                    <a:moveTo>
                      <a:pt x="452" y="873"/>
                    </a:moveTo>
                    <a:lnTo>
                      <a:pt x="91" y="873"/>
                    </a:lnTo>
                    <a:lnTo>
                      <a:pt x="84" y="873"/>
                    </a:lnTo>
                    <a:lnTo>
                      <a:pt x="78" y="872"/>
                    </a:lnTo>
                    <a:lnTo>
                      <a:pt x="73" y="871"/>
                    </a:lnTo>
                    <a:lnTo>
                      <a:pt x="67" y="869"/>
                    </a:lnTo>
                    <a:lnTo>
                      <a:pt x="62" y="867"/>
                    </a:lnTo>
                    <a:lnTo>
                      <a:pt x="57" y="863"/>
                    </a:lnTo>
                    <a:lnTo>
                      <a:pt x="52" y="859"/>
                    </a:lnTo>
                    <a:lnTo>
                      <a:pt x="48" y="856"/>
                    </a:lnTo>
                    <a:lnTo>
                      <a:pt x="44" y="852"/>
                    </a:lnTo>
                    <a:lnTo>
                      <a:pt x="40" y="847"/>
                    </a:lnTo>
                    <a:lnTo>
                      <a:pt x="37" y="842"/>
                    </a:lnTo>
                    <a:lnTo>
                      <a:pt x="35" y="837"/>
                    </a:lnTo>
                    <a:lnTo>
                      <a:pt x="33" y="831"/>
                    </a:lnTo>
                    <a:lnTo>
                      <a:pt x="32" y="826"/>
                    </a:lnTo>
                    <a:lnTo>
                      <a:pt x="31" y="819"/>
                    </a:lnTo>
                    <a:lnTo>
                      <a:pt x="31" y="813"/>
                    </a:lnTo>
                    <a:lnTo>
                      <a:pt x="31" y="753"/>
                    </a:lnTo>
                    <a:lnTo>
                      <a:pt x="512" y="753"/>
                    </a:lnTo>
                    <a:lnTo>
                      <a:pt x="512" y="813"/>
                    </a:lnTo>
                    <a:lnTo>
                      <a:pt x="511" y="819"/>
                    </a:lnTo>
                    <a:lnTo>
                      <a:pt x="511" y="825"/>
                    </a:lnTo>
                    <a:lnTo>
                      <a:pt x="509" y="831"/>
                    </a:lnTo>
                    <a:lnTo>
                      <a:pt x="507" y="837"/>
                    </a:lnTo>
                    <a:lnTo>
                      <a:pt x="505" y="842"/>
                    </a:lnTo>
                    <a:lnTo>
                      <a:pt x="502" y="847"/>
                    </a:lnTo>
                    <a:lnTo>
                      <a:pt x="498" y="852"/>
                    </a:lnTo>
                    <a:lnTo>
                      <a:pt x="494" y="856"/>
                    </a:lnTo>
                    <a:lnTo>
                      <a:pt x="490" y="859"/>
                    </a:lnTo>
                    <a:lnTo>
                      <a:pt x="486" y="863"/>
                    </a:lnTo>
                    <a:lnTo>
                      <a:pt x="480" y="867"/>
                    </a:lnTo>
                    <a:lnTo>
                      <a:pt x="475" y="869"/>
                    </a:lnTo>
                    <a:lnTo>
                      <a:pt x="469" y="871"/>
                    </a:lnTo>
                    <a:lnTo>
                      <a:pt x="464" y="872"/>
                    </a:lnTo>
                    <a:lnTo>
                      <a:pt x="458" y="873"/>
                    </a:lnTo>
                    <a:lnTo>
                      <a:pt x="452" y="873"/>
                    </a:lnTo>
                    <a:close/>
                    <a:moveTo>
                      <a:pt x="91" y="30"/>
                    </a:moveTo>
                    <a:lnTo>
                      <a:pt x="452" y="30"/>
                    </a:lnTo>
                    <a:lnTo>
                      <a:pt x="458" y="31"/>
                    </a:lnTo>
                    <a:lnTo>
                      <a:pt x="464" y="32"/>
                    </a:lnTo>
                    <a:lnTo>
                      <a:pt x="469" y="33"/>
                    </a:lnTo>
                    <a:lnTo>
                      <a:pt x="475" y="35"/>
                    </a:lnTo>
                    <a:lnTo>
                      <a:pt x="480" y="37"/>
                    </a:lnTo>
                    <a:lnTo>
                      <a:pt x="486" y="41"/>
                    </a:lnTo>
                    <a:lnTo>
                      <a:pt x="490" y="44"/>
                    </a:lnTo>
                    <a:lnTo>
                      <a:pt x="494" y="48"/>
                    </a:lnTo>
                    <a:lnTo>
                      <a:pt x="498" y="52"/>
                    </a:lnTo>
                    <a:lnTo>
                      <a:pt x="502" y="57"/>
                    </a:lnTo>
                    <a:lnTo>
                      <a:pt x="505" y="62"/>
                    </a:lnTo>
                    <a:lnTo>
                      <a:pt x="507" y="68"/>
                    </a:lnTo>
                    <a:lnTo>
                      <a:pt x="509" y="73"/>
                    </a:lnTo>
                    <a:lnTo>
                      <a:pt x="511" y="78"/>
                    </a:lnTo>
                    <a:lnTo>
                      <a:pt x="511" y="85"/>
                    </a:lnTo>
                    <a:lnTo>
                      <a:pt x="512" y="91"/>
                    </a:lnTo>
                    <a:lnTo>
                      <a:pt x="512" y="151"/>
                    </a:lnTo>
                    <a:lnTo>
                      <a:pt x="31" y="151"/>
                    </a:lnTo>
                    <a:lnTo>
                      <a:pt x="31" y="91"/>
                    </a:lnTo>
                    <a:lnTo>
                      <a:pt x="31" y="85"/>
                    </a:lnTo>
                    <a:lnTo>
                      <a:pt x="32" y="78"/>
                    </a:lnTo>
                    <a:lnTo>
                      <a:pt x="33" y="73"/>
                    </a:lnTo>
                    <a:lnTo>
                      <a:pt x="35" y="68"/>
                    </a:lnTo>
                    <a:lnTo>
                      <a:pt x="37" y="62"/>
                    </a:lnTo>
                    <a:lnTo>
                      <a:pt x="40" y="57"/>
                    </a:lnTo>
                    <a:lnTo>
                      <a:pt x="44" y="52"/>
                    </a:lnTo>
                    <a:lnTo>
                      <a:pt x="48" y="48"/>
                    </a:lnTo>
                    <a:lnTo>
                      <a:pt x="52" y="44"/>
                    </a:lnTo>
                    <a:lnTo>
                      <a:pt x="57" y="41"/>
                    </a:lnTo>
                    <a:lnTo>
                      <a:pt x="62" y="37"/>
                    </a:lnTo>
                    <a:lnTo>
                      <a:pt x="67" y="35"/>
                    </a:lnTo>
                    <a:lnTo>
                      <a:pt x="73" y="33"/>
                    </a:lnTo>
                    <a:lnTo>
                      <a:pt x="78" y="32"/>
                    </a:lnTo>
                    <a:lnTo>
                      <a:pt x="84" y="31"/>
                    </a:lnTo>
                    <a:lnTo>
                      <a:pt x="91" y="30"/>
                    </a:lnTo>
                    <a:close/>
                    <a:moveTo>
                      <a:pt x="31" y="181"/>
                    </a:moveTo>
                    <a:lnTo>
                      <a:pt x="512" y="181"/>
                    </a:lnTo>
                    <a:lnTo>
                      <a:pt x="512" y="723"/>
                    </a:lnTo>
                    <a:lnTo>
                      <a:pt x="31" y="723"/>
                    </a:lnTo>
                    <a:lnTo>
                      <a:pt x="31" y="181"/>
                    </a:lnTo>
                    <a:close/>
                    <a:moveTo>
                      <a:pt x="452" y="0"/>
                    </a:moveTo>
                    <a:lnTo>
                      <a:pt x="91" y="0"/>
                    </a:lnTo>
                    <a:lnTo>
                      <a:pt x="81" y="1"/>
                    </a:lnTo>
                    <a:lnTo>
                      <a:pt x="73" y="2"/>
                    </a:lnTo>
                    <a:lnTo>
                      <a:pt x="64" y="4"/>
                    </a:lnTo>
                    <a:lnTo>
                      <a:pt x="55" y="7"/>
                    </a:lnTo>
                    <a:lnTo>
                      <a:pt x="48" y="11"/>
                    </a:lnTo>
                    <a:lnTo>
                      <a:pt x="40" y="16"/>
                    </a:lnTo>
                    <a:lnTo>
                      <a:pt x="33" y="21"/>
                    </a:lnTo>
                    <a:lnTo>
                      <a:pt x="27" y="27"/>
                    </a:lnTo>
                    <a:lnTo>
                      <a:pt x="21" y="33"/>
                    </a:lnTo>
                    <a:lnTo>
                      <a:pt x="16" y="40"/>
                    </a:lnTo>
                    <a:lnTo>
                      <a:pt x="12" y="47"/>
                    </a:lnTo>
                    <a:lnTo>
                      <a:pt x="7" y="56"/>
                    </a:lnTo>
                    <a:lnTo>
                      <a:pt x="4" y="64"/>
                    </a:lnTo>
                    <a:lnTo>
                      <a:pt x="2" y="73"/>
                    </a:lnTo>
                    <a:lnTo>
                      <a:pt x="1" y="81"/>
                    </a:lnTo>
                    <a:lnTo>
                      <a:pt x="0" y="91"/>
                    </a:lnTo>
                    <a:lnTo>
                      <a:pt x="0" y="813"/>
                    </a:lnTo>
                    <a:lnTo>
                      <a:pt x="1" y="823"/>
                    </a:lnTo>
                    <a:lnTo>
                      <a:pt x="2" y="831"/>
                    </a:lnTo>
                    <a:lnTo>
                      <a:pt x="4" y="840"/>
                    </a:lnTo>
                    <a:lnTo>
                      <a:pt x="7" y="848"/>
                    </a:lnTo>
                    <a:lnTo>
                      <a:pt x="12" y="856"/>
                    </a:lnTo>
                    <a:lnTo>
                      <a:pt x="16" y="863"/>
                    </a:lnTo>
                    <a:lnTo>
                      <a:pt x="21" y="871"/>
                    </a:lnTo>
                    <a:lnTo>
                      <a:pt x="27" y="877"/>
                    </a:lnTo>
                    <a:lnTo>
                      <a:pt x="33" y="883"/>
                    </a:lnTo>
                    <a:lnTo>
                      <a:pt x="40" y="888"/>
                    </a:lnTo>
                    <a:lnTo>
                      <a:pt x="48" y="892"/>
                    </a:lnTo>
                    <a:lnTo>
                      <a:pt x="55" y="897"/>
                    </a:lnTo>
                    <a:lnTo>
                      <a:pt x="64" y="900"/>
                    </a:lnTo>
                    <a:lnTo>
                      <a:pt x="73" y="902"/>
                    </a:lnTo>
                    <a:lnTo>
                      <a:pt x="81" y="903"/>
                    </a:lnTo>
                    <a:lnTo>
                      <a:pt x="91" y="903"/>
                    </a:lnTo>
                    <a:lnTo>
                      <a:pt x="452" y="903"/>
                    </a:lnTo>
                    <a:lnTo>
                      <a:pt x="461" y="903"/>
                    </a:lnTo>
                    <a:lnTo>
                      <a:pt x="469" y="902"/>
                    </a:lnTo>
                    <a:lnTo>
                      <a:pt x="479" y="900"/>
                    </a:lnTo>
                    <a:lnTo>
                      <a:pt x="487" y="897"/>
                    </a:lnTo>
                    <a:lnTo>
                      <a:pt x="495" y="892"/>
                    </a:lnTo>
                    <a:lnTo>
                      <a:pt x="503" y="888"/>
                    </a:lnTo>
                    <a:lnTo>
                      <a:pt x="509" y="883"/>
                    </a:lnTo>
                    <a:lnTo>
                      <a:pt x="516" y="877"/>
                    </a:lnTo>
                    <a:lnTo>
                      <a:pt x="521" y="871"/>
                    </a:lnTo>
                    <a:lnTo>
                      <a:pt x="526" y="863"/>
                    </a:lnTo>
                    <a:lnTo>
                      <a:pt x="532" y="856"/>
                    </a:lnTo>
                    <a:lnTo>
                      <a:pt x="535" y="848"/>
                    </a:lnTo>
                    <a:lnTo>
                      <a:pt x="538" y="840"/>
                    </a:lnTo>
                    <a:lnTo>
                      <a:pt x="540" y="831"/>
                    </a:lnTo>
                    <a:lnTo>
                      <a:pt x="541" y="823"/>
                    </a:lnTo>
                    <a:lnTo>
                      <a:pt x="542" y="813"/>
                    </a:lnTo>
                    <a:lnTo>
                      <a:pt x="542" y="91"/>
                    </a:lnTo>
                    <a:lnTo>
                      <a:pt x="541" y="81"/>
                    </a:lnTo>
                    <a:lnTo>
                      <a:pt x="540" y="73"/>
                    </a:lnTo>
                    <a:lnTo>
                      <a:pt x="538" y="63"/>
                    </a:lnTo>
                    <a:lnTo>
                      <a:pt x="535" y="56"/>
                    </a:lnTo>
                    <a:lnTo>
                      <a:pt x="532" y="47"/>
                    </a:lnTo>
                    <a:lnTo>
                      <a:pt x="526" y="40"/>
                    </a:lnTo>
                    <a:lnTo>
                      <a:pt x="521" y="33"/>
                    </a:lnTo>
                    <a:lnTo>
                      <a:pt x="516" y="27"/>
                    </a:lnTo>
                    <a:lnTo>
                      <a:pt x="509" y="21"/>
                    </a:lnTo>
                    <a:lnTo>
                      <a:pt x="503" y="16"/>
                    </a:lnTo>
                    <a:lnTo>
                      <a:pt x="495" y="12"/>
                    </a:lnTo>
                    <a:lnTo>
                      <a:pt x="487" y="7"/>
                    </a:lnTo>
                    <a:lnTo>
                      <a:pt x="479" y="4"/>
                    </a:lnTo>
                    <a:lnTo>
                      <a:pt x="469" y="2"/>
                    </a:lnTo>
                    <a:lnTo>
                      <a:pt x="461" y="1"/>
                    </a:lnTo>
                    <a:lnTo>
                      <a:pt x="452" y="0"/>
                    </a:lnTo>
                    <a:lnTo>
                      <a:pt x="45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138"/>
              <p:cNvSpPr/>
              <p:nvPr/>
            </p:nvSpPr>
            <p:spPr bwMode="auto">
              <a:xfrm>
                <a:off x="3278188" y="1389063"/>
                <a:ext cx="76200" cy="9525"/>
              </a:xfrm>
              <a:custGeom>
                <a:avLst/>
                <a:gdLst>
                  <a:gd name="T0" fmla="*/ 15 w 240"/>
                  <a:gd name="T1" fmla="*/ 30 h 30"/>
                  <a:gd name="T2" fmla="*/ 225 w 240"/>
                  <a:gd name="T3" fmla="*/ 30 h 30"/>
                  <a:gd name="T4" fmla="*/ 228 w 240"/>
                  <a:gd name="T5" fmla="*/ 29 h 30"/>
                  <a:gd name="T6" fmla="*/ 232 w 240"/>
                  <a:gd name="T7" fmla="*/ 28 h 30"/>
                  <a:gd name="T8" fmla="*/ 234 w 240"/>
                  <a:gd name="T9" fmla="*/ 27 h 30"/>
                  <a:gd name="T10" fmla="*/ 236 w 240"/>
                  <a:gd name="T11" fmla="*/ 25 h 30"/>
                  <a:gd name="T12" fmla="*/ 238 w 240"/>
                  <a:gd name="T13" fmla="*/ 23 h 30"/>
                  <a:gd name="T14" fmla="*/ 239 w 240"/>
                  <a:gd name="T15" fmla="*/ 20 h 30"/>
                  <a:gd name="T16" fmla="*/ 240 w 240"/>
                  <a:gd name="T17" fmla="*/ 17 h 30"/>
                  <a:gd name="T18" fmla="*/ 240 w 240"/>
                  <a:gd name="T19" fmla="*/ 15 h 30"/>
                  <a:gd name="T20" fmla="*/ 240 w 240"/>
                  <a:gd name="T21" fmla="*/ 12 h 30"/>
                  <a:gd name="T22" fmla="*/ 239 w 240"/>
                  <a:gd name="T23" fmla="*/ 9 h 30"/>
                  <a:gd name="T24" fmla="*/ 238 w 240"/>
                  <a:gd name="T25" fmla="*/ 7 h 30"/>
                  <a:gd name="T26" fmla="*/ 236 w 240"/>
                  <a:gd name="T27" fmla="*/ 4 h 30"/>
                  <a:gd name="T28" fmla="*/ 234 w 240"/>
                  <a:gd name="T29" fmla="*/ 2 h 30"/>
                  <a:gd name="T30" fmla="*/ 232 w 240"/>
                  <a:gd name="T31" fmla="*/ 1 h 30"/>
                  <a:gd name="T32" fmla="*/ 228 w 240"/>
                  <a:gd name="T33" fmla="*/ 0 h 30"/>
                  <a:gd name="T34" fmla="*/ 225 w 240"/>
                  <a:gd name="T35" fmla="*/ 0 h 30"/>
                  <a:gd name="T36" fmla="*/ 15 w 240"/>
                  <a:gd name="T37" fmla="*/ 0 h 30"/>
                  <a:gd name="T38" fmla="*/ 12 w 240"/>
                  <a:gd name="T39" fmla="*/ 0 h 30"/>
                  <a:gd name="T40" fmla="*/ 9 w 240"/>
                  <a:gd name="T41" fmla="*/ 1 h 30"/>
                  <a:gd name="T42" fmla="*/ 6 w 240"/>
                  <a:gd name="T43" fmla="*/ 2 h 30"/>
                  <a:gd name="T44" fmla="*/ 4 w 240"/>
                  <a:gd name="T45" fmla="*/ 4 h 30"/>
                  <a:gd name="T46" fmla="*/ 2 w 240"/>
                  <a:gd name="T47" fmla="*/ 7 h 30"/>
                  <a:gd name="T48" fmla="*/ 1 w 240"/>
                  <a:gd name="T49" fmla="*/ 9 h 30"/>
                  <a:gd name="T50" fmla="*/ 0 w 240"/>
                  <a:gd name="T51" fmla="*/ 12 h 30"/>
                  <a:gd name="T52" fmla="*/ 0 w 240"/>
                  <a:gd name="T53" fmla="*/ 15 h 30"/>
                  <a:gd name="T54" fmla="*/ 0 w 240"/>
                  <a:gd name="T55" fmla="*/ 17 h 30"/>
                  <a:gd name="T56" fmla="*/ 1 w 240"/>
                  <a:gd name="T57" fmla="*/ 20 h 30"/>
                  <a:gd name="T58" fmla="*/ 2 w 240"/>
                  <a:gd name="T59" fmla="*/ 23 h 30"/>
                  <a:gd name="T60" fmla="*/ 4 w 240"/>
                  <a:gd name="T61" fmla="*/ 25 h 30"/>
                  <a:gd name="T62" fmla="*/ 6 w 240"/>
                  <a:gd name="T63" fmla="*/ 27 h 30"/>
                  <a:gd name="T64" fmla="*/ 9 w 240"/>
                  <a:gd name="T65" fmla="*/ 29 h 30"/>
                  <a:gd name="T66" fmla="*/ 12 w 240"/>
                  <a:gd name="T67" fmla="*/ 29 h 30"/>
                  <a:gd name="T68" fmla="*/ 15 w 240"/>
                  <a:gd name="T69" fmla="*/ 30 h 30"/>
                  <a:gd name="T70" fmla="*/ 15 w 240"/>
                  <a:gd name="T7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0" h="30">
                    <a:moveTo>
                      <a:pt x="15" y="30"/>
                    </a:moveTo>
                    <a:lnTo>
                      <a:pt x="225" y="30"/>
                    </a:lnTo>
                    <a:lnTo>
                      <a:pt x="228" y="29"/>
                    </a:lnTo>
                    <a:lnTo>
                      <a:pt x="232" y="28"/>
                    </a:lnTo>
                    <a:lnTo>
                      <a:pt x="234" y="27"/>
                    </a:lnTo>
                    <a:lnTo>
                      <a:pt x="236" y="25"/>
                    </a:lnTo>
                    <a:lnTo>
                      <a:pt x="238" y="23"/>
                    </a:lnTo>
                    <a:lnTo>
                      <a:pt x="239" y="20"/>
                    </a:lnTo>
                    <a:lnTo>
                      <a:pt x="240" y="17"/>
                    </a:lnTo>
                    <a:lnTo>
                      <a:pt x="240" y="15"/>
                    </a:lnTo>
                    <a:lnTo>
                      <a:pt x="240" y="12"/>
                    </a:lnTo>
                    <a:lnTo>
                      <a:pt x="239" y="9"/>
                    </a:lnTo>
                    <a:lnTo>
                      <a:pt x="238" y="7"/>
                    </a:lnTo>
                    <a:lnTo>
                      <a:pt x="236" y="4"/>
                    </a:lnTo>
                    <a:lnTo>
                      <a:pt x="234" y="2"/>
                    </a:lnTo>
                    <a:lnTo>
                      <a:pt x="232" y="1"/>
                    </a:lnTo>
                    <a:lnTo>
                      <a:pt x="228" y="0"/>
                    </a:lnTo>
                    <a:lnTo>
                      <a:pt x="225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4" y="25"/>
                    </a:lnTo>
                    <a:lnTo>
                      <a:pt x="6" y="27"/>
                    </a:lnTo>
                    <a:lnTo>
                      <a:pt x="9" y="29"/>
                    </a:lnTo>
                    <a:lnTo>
                      <a:pt x="12" y="29"/>
                    </a:lnTo>
                    <a:lnTo>
                      <a:pt x="15" y="30"/>
                    </a:lnTo>
                    <a:lnTo>
                      <a:pt x="1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 139"/>
              <p:cNvSpPr>
                <a:spLocks noEditPoints="1"/>
              </p:cNvSpPr>
              <p:nvPr/>
            </p:nvSpPr>
            <p:spPr bwMode="auto">
              <a:xfrm>
                <a:off x="3302000" y="1604963"/>
                <a:ext cx="28575" cy="28575"/>
              </a:xfrm>
              <a:custGeom>
                <a:avLst/>
                <a:gdLst>
                  <a:gd name="T0" fmla="*/ 42 w 90"/>
                  <a:gd name="T1" fmla="*/ 60 h 90"/>
                  <a:gd name="T2" fmla="*/ 36 w 90"/>
                  <a:gd name="T3" fmla="*/ 58 h 90"/>
                  <a:gd name="T4" fmla="*/ 32 w 90"/>
                  <a:gd name="T5" fmla="*/ 54 h 90"/>
                  <a:gd name="T6" fmla="*/ 30 w 90"/>
                  <a:gd name="T7" fmla="*/ 48 h 90"/>
                  <a:gd name="T8" fmla="*/ 30 w 90"/>
                  <a:gd name="T9" fmla="*/ 42 h 90"/>
                  <a:gd name="T10" fmla="*/ 32 w 90"/>
                  <a:gd name="T11" fmla="*/ 36 h 90"/>
                  <a:gd name="T12" fmla="*/ 36 w 90"/>
                  <a:gd name="T13" fmla="*/ 33 h 90"/>
                  <a:gd name="T14" fmla="*/ 42 w 90"/>
                  <a:gd name="T15" fmla="*/ 30 h 90"/>
                  <a:gd name="T16" fmla="*/ 48 w 90"/>
                  <a:gd name="T17" fmla="*/ 30 h 90"/>
                  <a:gd name="T18" fmla="*/ 54 w 90"/>
                  <a:gd name="T19" fmla="*/ 33 h 90"/>
                  <a:gd name="T20" fmla="*/ 58 w 90"/>
                  <a:gd name="T21" fmla="*/ 36 h 90"/>
                  <a:gd name="T22" fmla="*/ 60 w 90"/>
                  <a:gd name="T23" fmla="*/ 42 h 90"/>
                  <a:gd name="T24" fmla="*/ 60 w 90"/>
                  <a:gd name="T25" fmla="*/ 48 h 90"/>
                  <a:gd name="T26" fmla="*/ 58 w 90"/>
                  <a:gd name="T27" fmla="*/ 54 h 90"/>
                  <a:gd name="T28" fmla="*/ 54 w 90"/>
                  <a:gd name="T29" fmla="*/ 58 h 90"/>
                  <a:gd name="T30" fmla="*/ 48 w 90"/>
                  <a:gd name="T31" fmla="*/ 60 h 90"/>
                  <a:gd name="T32" fmla="*/ 45 w 90"/>
                  <a:gd name="T33" fmla="*/ 0 h 90"/>
                  <a:gd name="T34" fmla="*/ 28 w 90"/>
                  <a:gd name="T35" fmla="*/ 3 h 90"/>
                  <a:gd name="T36" fmla="*/ 13 w 90"/>
                  <a:gd name="T37" fmla="*/ 13 h 90"/>
                  <a:gd name="T38" fmla="*/ 3 w 90"/>
                  <a:gd name="T39" fmla="*/ 28 h 90"/>
                  <a:gd name="T40" fmla="*/ 0 w 90"/>
                  <a:gd name="T41" fmla="*/ 45 h 90"/>
                  <a:gd name="T42" fmla="*/ 3 w 90"/>
                  <a:gd name="T43" fmla="*/ 63 h 90"/>
                  <a:gd name="T44" fmla="*/ 13 w 90"/>
                  <a:gd name="T45" fmla="*/ 77 h 90"/>
                  <a:gd name="T46" fmla="*/ 28 w 90"/>
                  <a:gd name="T47" fmla="*/ 87 h 90"/>
                  <a:gd name="T48" fmla="*/ 45 w 90"/>
                  <a:gd name="T49" fmla="*/ 90 h 90"/>
                  <a:gd name="T50" fmla="*/ 62 w 90"/>
                  <a:gd name="T51" fmla="*/ 87 h 90"/>
                  <a:gd name="T52" fmla="*/ 77 w 90"/>
                  <a:gd name="T53" fmla="*/ 77 h 90"/>
                  <a:gd name="T54" fmla="*/ 87 w 90"/>
                  <a:gd name="T55" fmla="*/ 63 h 90"/>
                  <a:gd name="T56" fmla="*/ 90 w 90"/>
                  <a:gd name="T57" fmla="*/ 45 h 90"/>
                  <a:gd name="T58" fmla="*/ 87 w 90"/>
                  <a:gd name="T59" fmla="*/ 28 h 90"/>
                  <a:gd name="T60" fmla="*/ 77 w 90"/>
                  <a:gd name="T61" fmla="*/ 13 h 90"/>
                  <a:gd name="T62" fmla="*/ 62 w 90"/>
                  <a:gd name="T63" fmla="*/ 3 h 90"/>
                  <a:gd name="T64" fmla="*/ 45 w 90"/>
                  <a:gd name="T65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0" h="90">
                    <a:moveTo>
                      <a:pt x="45" y="60"/>
                    </a:moveTo>
                    <a:lnTo>
                      <a:pt x="42" y="60"/>
                    </a:lnTo>
                    <a:lnTo>
                      <a:pt x="40" y="59"/>
                    </a:lnTo>
                    <a:lnTo>
                      <a:pt x="36" y="58"/>
                    </a:lnTo>
                    <a:lnTo>
                      <a:pt x="34" y="56"/>
                    </a:lnTo>
                    <a:lnTo>
                      <a:pt x="32" y="54"/>
                    </a:lnTo>
                    <a:lnTo>
                      <a:pt x="31" y="51"/>
                    </a:lnTo>
                    <a:lnTo>
                      <a:pt x="30" y="48"/>
                    </a:lnTo>
                    <a:lnTo>
                      <a:pt x="30" y="45"/>
                    </a:lnTo>
                    <a:lnTo>
                      <a:pt x="30" y="42"/>
                    </a:lnTo>
                    <a:lnTo>
                      <a:pt x="31" y="40"/>
                    </a:lnTo>
                    <a:lnTo>
                      <a:pt x="32" y="36"/>
                    </a:lnTo>
                    <a:lnTo>
                      <a:pt x="34" y="34"/>
                    </a:lnTo>
                    <a:lnTo>
                      <a:pt x="36" y="33"/>
                    </a:lnTo>
                    <a:lnTo>
                      <a:pt x="40" y="31"/>
                    </a:lnTo>
                    <a:lnTo>
                      <a:pt x="42" y="30"/>
                    </a:lnTo>
                    <a:lnTo>
                      <a:pt x="45" y="30"/>
                    </a:lnTo>
                    <a:lnTo>
                      <a:pt x="48" y="30"/>
                    </a:lnTo>
                    <a:lnTo>
                      <a:pt x="51" y="31"/>
                    </a:lnTo>
                    <a:lnTo>
                      <a:pt x="54" y="33"/>
                    </a:lnTo>
                    <a:lnTo>
                      <a:pt x="56" y="34"/>
                    </a:lnTo>
                    <a:lnTo>
                      <a:pt x="58" y="36"/>
                    </a:lnTo>
                    <a:lnTo>
                      <a:pt x="59" y="40"/>
                    </a:lnTo>
                    <a:lnTo>
                      <a:pt x="60" y="42"/>
                    </a:lnTo>
                    <a:lnTo>
                      <a:pt x="60" y="45"/>
                    </a:lnTo>
                    <a:lnTo>
                      <a:pt x="60" y="48"/>
                    </a:lnTo>
                    <a:lnTo>
                      <a:pt x="59" y="51"/>
                    </a:lnTo>
                    <a:lnTo>
                      <a:pt x="58" y="54"/>
                    </a:lnTo>
                    <a:lnTo>
                      <a:pt x="56" y="56"/>
                    </a:lnTo>
                    <a:lnTo>
                      <a:pt x="54" y="58"/>
                    </a:lnTo>
                    <a:lnTo>
                      <a:pt x="51" y="59"/>
                    </a:lnTo>
                    <a:lnTo>
                      <a:pt x="48" y="60"/>
                    </a:lnTo>
                    <a:lnTo>
                      <a:pt x="45" y="60"/>
                    </a:lnTo>
                    <a:close/>
                    <a:moveTo>
                      <a:pt x="45" y="0"/>
                    </a:moveTo>
                    <a:lnTo>
                      <a:pt x="36" y="1"/>
                    </a:lnTo>
                    <a:lnTo>
                      <a:pt x="28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20"/>
                    </a:lnTo>
                    <a:lnTo>
                      <a:pt x="3" y="28"/>
                    </a:lnTo>
                    <a:lnTo>
                      <a:pt x="1" y="36"/>
                    </a:lnTo>
                    <a:lnTo>
                      <a:pt x="0" y="45"/>
                    </a:lnTo>
                    <a:lnTo>
                      <a:pt x="1" y="55"/>
                    </a:lnTo>
                    <a:lnTo>
                      <a:pt x="3" y="63"/>
                    </a:lnTo>
                    <a:lnTo>
                      <a:pt x="8" y="71"/>
                    </a:lnTo>
                    <a:lnTo>
                      <a:pt x="13" y="77"/>
                    </a:lnTo>
                    <a:lnTo>
                      <a:pt x="20" y="82"/>
                    </a:lnTo>
                    <a:lnTo>
                      <a:pt x="28" y="87"/>
                    </a:lnTo>
                    <a:lnTo>
                      <a:pt x="36" y="89"/>
                    </a:lnTo>
                    <a:lnTo>
                      <a:pt x="45" y="90"/>
                    </a:lnTo>
                    <a:lnTo>
                      <a:pt x="55" y="89"/>
                    </a:lnTo>
                    <a:lnTo>
                      <a:pt x="62" y="87"/>
                    </a:lnTo>
                    <a:lnTo>
                      <a:pt x="71" y="82"/>
                    </a:lnTo>
                    <a:lnTo>
                      <a:pt x="77" y="77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5"/>
                    </a:lnTo>
                    <a:lnTo>
                      <a:pt x="90" y="45"/>
                    </a:lnTo>
                    <a:lnTo>
                      <a:pt x="89" y="36"/>
                    </a:lnTo>
                    <a:lnTo>
                      <a:pt x="87" y="28"/>
                    </a:lnTo>
                    <a:lnTo>
                      <a:pt x="83" y="20"/>
                    </a:lnTo>
                    <a:lnTo>
                      <a:pt x="77" y="13"/>
                    </a:lnTo>
                    <a:lnTo>
                      <a:pt x="71" y="7"/>
                    </a:lnTo>
                    <a:lnTo>
                      <a:pt x="62" y="3"/>
                    </a:lnTo>
                    <a:lnTo>
                      <a:pt x="55" y="1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9139" y="975"/>
              <a:ext cx="2868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latin typeface="PingFang SC Semibold" panose="020B0400000000000000" charset="-122"/>
                  <a:ea typeface="PingFang SC Semibold" panose="020B0400000000000000" charset="-122"/>
                  <a:sym typeface="+mn-ea"/>
                </a:rPr>
                <a:t>什么是零知识证明</a:t>
              </a:r>
              <a:endParaRPr lang="zh-CN" altLang="en-US" sz="1600" b="1" dirty="0">
                <a:latin typeface="PingFang SC Semibold" panose="020B0400000000000000" charset="-122"/>
                <a:ea typeface="PingFang SC Semibold" panose="020B0400000000000000" charset="-122"/>
                <a:sym typeface="+mn-ea"/>
              </a:endParaRPr>
            </a:p>
          </p:txBody>
        </p:sp>
      </p:grpSp>
      <p:pic>
        <p:nvPicPr>
          <p:cNvPr id="31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8107" y="1974308"/>
            <a:ext cx="4405857" cy="3665743"/>
          </a:xfrm>
          <a:prstGeom prst="rect">
            <a:avLst/>
          </a:prstGeom>
        </p:spPr>
      </p:pic>
      <p:sp>
        <p:nvSpPr>
          <p:cNvPr id="32" name="笑脸 31"/>
          <p:cNvSpPr/>
          <p:nvPr/>
        </p:nvSpPr>
        <p:spPr>
          <a:xfrm>
            <a:off x="9042364" y="1530630"/>
            <a:ext cx="430306" cy="443678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笑脸 32"/>
          <p:cNvSpPr/>
          <p:nvPr/>
        </p:nvSpPr>
        <p:spPr>
          <a:xfrm>
            <a:off x="9577331" y="1530630"/>
            <a:ext cx="430306" cy="44367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1446530" y="3692560"/>
            <a:ext cx="6136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/>
              <a:t>1. </a:t>
            </a:r>
            <a:r>
              <a:rPr kumimoji="1" lang="zh-CN" altLang="en-US" sz="1600" dirty="0"/>
              <a:t>   </a:t>
            </a:r>
            <a:r>
              <a:rPr kumimoji="1" lang="en-US" altLang="zh-CN" sz="1600" dirty="0"/>
              <a:t>Alice</a:t>
            </a:r>
            <a:r>
              <a:rPr kumimoji="1" lang="zh-CN" altLang="en-US" sz="1600" dirty="0"/>
              <a:t> 到达</a:t>
            </a:r>
            <a:r>
              <a:rPr kumimoji="1" lang="en-US" altLang="zh-CN" sz="1600" dirty="0"/>
              <a:t>B</a:t>
            </a:r>
            <a:r>
              <a:rPr kumimoji="1" lang="zh-CN" altLang="en-US" sz="1600" dirty="0"/>
              <a:t>点，</a:t>
            </a:r>
            <a:r>
              <a:rPr kumimoji="1" lang="en-US" altLang="zh-CN" sz="1600" dirty="0"/>
              <a:t>Bob</a:t>
            </a:r>
            <a:r>
              <a:rPr kumimoji="1" lang="zh-CN" altLang="en-US" sz="1600" dirty="0"/>
              <a:t>到达</a:t>
            </a:r>
            <a:r>
              <a:rPr kumimoji="1" lang="en-US" altLang="zh-CN" sz="1600" dirty="0"/>
              <a:t>A</a:t>
            </a:r>
            <a:r>
              <a:rPr kumimoji="1" lang="zh-CN" altLang="en-US" sz="1600" dirty="0"/>
              <a:t>点</a:t>
            </a:r>
            <a:endParaRPr kumimoji="1"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1;p31"/>
          <p:cNvSpPr/>
          <p:nvPr/>
        </p:nvSpPr>
        <p:spPr>
          <a:xfrm>
            <a:off x="538020" y="502880"/>
            <a:ext cx="469200" cy="469200"/>
          </a:xfrm>
          <a:prstGeom prst="ellipse">
            <a:avLst/>
          </a:prstGeom>
          <a:solidFill>
            <a:srgbClr val="456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4" name="Google Shape;482;p31"/>
          <p:cNvSpPr/>
          <p:nvPr/>
        </p:nvSpPr>
        <p:spPr>
          <a:xfrm>
            <a:off x="725520" y="1140805"/>
            <a:ext cx="94200" cy="94200"/>
          </a:xfrm>
          <a:prstGeom prst="ellipse">
            <a:avLst/>
          </a:prstGeom>
          <a:solidFill>
            <a:srgbClr val="456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6" name="iṥliḍé"/>
          <p:cNvSpPr/>
          <p:nvPr/>
        </p:nvSpPr>
        <p:spPr>
          <a:xfrm>
            <a:off x="1169035" y="1716405"/>
            <a:ext cx="4594860" cy="4016375"/>
          </a:xfrm>
          <a:prstGeom prst="roundRect">
            <a:avLst>
              <a:gd name="adj" fmla="val 12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711200" dist="254000" dir="2700000" sx="102000" sy="102000" algn="tl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işľiḋè"/>
          <p:cNvSpPr txBox="1"/>
          <p:nvPr/>
        </p:nvSpPr>
        <p:spPr>
          <a:xfrm>
            <a:off x="1446530" y="1850390"/>
            <a:ext cx="394906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06EF3"/>
                </a:solidFill>
                <a:latin typeface="PingFang SC Semibold" panose="020B0400000000000000" charset="-122"/>
                <a:ea typeface="PingFang SC Semibold" panose="020B0400000000000000" charset="-122"/>
              </a:rPr>
              <a:t>洞穴问题：</a:t>
            </a:r>
            <a:endParaRPr lang="zh-CN" altLang="en-US" sz="2000" b="1" dirty="0">
              <a:solidFill>
                <a:srgbClr val="306EF3"/>
              </a:solidFill>
              <a:latin typeface="PingFang SC Semibold" panose="020B0400000000000000" charset="-122"/>
              <a:ea typeface="PingFang SC Semibold" panose="020B0400000000000000" charset="-122"/>
            </a:endParaRPr>
          </a:p>
        </p:txBody>
      </p:sp>
      <p:sp>
        <p:nvSpPr>
          <p:cNvPr id="19" name="Synergistically utilize technically sound portals with frictionless chains. Dramatically customize…"/>
          <p:cNvSpPr txBox="1"/>
          <p:nvPr/>
        </p:nvSpPr>
        <p:spPr>
          <a:xfrm>
            <a:off x="1550035" y="2390775"/>
            <a:ext cx="4061460" cy="123110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1600" dirty="0"/>
              <a:t>问题描述</a:t>
            </a:r>
            <a:r>
              <a:rPr kumimoji="1" lang="en-US" altLang="zh-CN" sz="1600" dirty="0"/>
              <a:t>: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Alice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Bob</a:t>
            </a:r>
            <a:r>
              <a:rPr kumimoji="1" lang="zh-CN" altLang="en-US" sz="1600" dirty="0"/>
              <a:t>来到了一处洞穴，</a:t>
            </a:r>
            <a:r>
              <a:rPr kumimoji="1" lang="en-US" altLang="zh-CN" sz="1600" dirty="0"/>
              <a:t>C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D</a:t>
            </a:r>
            <a:r>
              <a:rPr kumimoji="1" lang="zh-CN" altLang="en-US" sz="1600" dirty="0"/>
              <a:t>之间中有一扇门，</a:t>
            </a:r>
            <a:r>
              <a:rPr kumimoji="1" lang="en-US" altLang="zh-CN" sz="1600" dirty="0"/>
              <a:t>Alice</a:t>
            </a:r>
            <a:r>
              <a:rPr kumimoji="1" lang="zh-CN" altLang="en-US" sz="1600" dirty="0"/>
              <a:t>想要证明自己具有打开这扇门的能力，但不想给</a:t>
            </a:r>
            <a:r>
              <a:rPr kumimoji="1" lang="en-US" altLang="zh-CN" sz="1600" dirty="0"/>
              <a:t>Bob</a:t>
            </a:r>
            <a:r>
              <a:rPr kumimoji="1" lang="zh-CN" altLang="en-US" sz="1600" dirty="0"/>
              <a:t>透露打开这扇门的方法</a:t>
            </a:r>
            <a:r>
              <a:rPr kumimoji="1" lang="zh-CN" altLang="en-US" sz="1400" dirty="0"/>
              <a:t>。</a:t>
            </a:r>
            <a:endParaRPr kumimoji="1" lang="en-US" altLang="zh-CN" sz="14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8958171" y="3315500"/>
            <a:ext cx="539374" cy="491029"/>
            <a:chOff x="13439" y="1568"/>
            <a:chExt cx="995" cy="905"/>
          </a:xfrm>
        </p:grpSpPr>
        <p:sp>
          <p:nvSpPr>
            <p:cNvPr id="24" name="Google Shape;13;p2"/>
            <p:cNvSpPr/>
            <p:nvPr/>
          </p:nvSpPr>
          <p:spPr>
            <a:xfrm rot="12770">
              <a:off x="13439" y="1847"/>
              <a:ext cx="647" cy="626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4;p2"/>
            <p:cNvSpPr/>
            <p:nvPr/>
          </p:nvSpPr>
          <p:spPr>
            <a:xfrm rot="12770">
              <a:off x="14148" y="1568"/>
              <a:ext cx="286" cy="277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540885" y="467360"/>
            <a:ext cx="2844165" cy="533400"/>
            <a:chOff x="7680" y="818"/>
            <a:chExt cx="4479" cy="840"/>
          </a:xfrm>
        </p:grpSpPr>
        <p:sp>
          <p:nvSpPr>
            <p:cNvPr id="54" name="Rectangle: Rounded Corners 6"/>
            <p:cNvSpPr/>
            <p:nvPr/>
          </p:nvSpPr>
          <p:spPr>
            <a:xfrm>
              <a:off x="7680" y="818"/>
              <a:ext cx="4479" cy="840"/>
            </a:xfrm>
            <a:prstGeom prst="roundRect">
              <a:avLst>
                <a:gd name="adj" fmla="val 50000"/>
              </a:avLst>
            </a:prstGeom>
            <a:solidFill>
              <a:srgbClr val="FFC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: Rounded Corners 31"/>
            <p:cNvSpPr/>
            <p:nvPr/>
          </p:nvSpPr>
          <p:spPr>
            <a:xfrm>
              <a:off x="7680" y="818"/>
              <a:ext cx="1286" cy="840"/>
            </a:xfrm>
            <a:prstGeom prst="roundRect">
              <a:avLst>
                <a:gd name="adj" fmla="val 50000"/>
              </a:avLst>
            </a:prstGeom>
            <a:solidFill>
              <a:srgbClr val="456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6" name="Group 33"/>
            <p:cNvGrpSpPr/>
            <p:nvPr/>
          </p:nvGrpSpPr>
          <p:grpSpPr>
            <a:xfrm>
              <a:off x="8152" y="975"/>
              <a:ext cx="318" cy="527"/>
              <a:chOff x="3228975" y="1360488"/>
              <a:chExt cx="173038" cy="287338"/>
            </a:xfrm>
            <a:solidFill>
              <a:schemeClr val="bg1"/>
            </a:solidFill>
          </p:grpSpPr>
          <p:sp>
            <p:nvSpPr>
              <p:cNvPr id="57" name="Freeform 137"/>
              <p:cNvSpPr>
                <a:spLocks noEditPoints="1"/>
              </p:cNvSpPr>
              <p:nvPr/>
            </p:nvSpPr>
            <p:spPr bwMode="auto">
              <a:xfrm>
                <a:off x="3228975" y="1360488"/>
                <a:ext cx="173038" cy="287338"/>
              </a:xfrm>
              <a:custGeom>
                <a:avLst/>
                <a:gdLst>
                  <a:gd name="T0" fmla="*/ 84 w 542"/>
                  <a:gd name="T1" fmla="*/ 873 h 903"/>
                  <a:gd name="T2" fmla="*/ 67 w 542"/>
                  <a:gd name="T3" fmla="*/ 869 h 903"/>
                  <a:gd name="T4" fmla="*/ 52 w 542"/>
                  <a:gd name="T5" fmla="*/ 859 h 903"/>
                  <a:gd name="T6" fmla="*/ 40 w 542"/>
                  <a:gd name="T7" fmla="*/ 847 h 903"/>
                  <a:gd name="T8" fmla="*/ 33 w 542"/>
                  <a:gd name="T9" fmla="*/ 831 h 903"/>
                  <a:gd name="T10" fmla="*/ 31 w 542"/>
                  <a:gd name="T11" fmla="*/ 813 h 903"/>
                  <a:gd name="T12" fmla="*/ 512 w 542"/>
                  <a:gd name="T13" fmla="*/ 813 h 903"/>
                  <a:gd name="T14" fmla="*/ 509 w 542"/>
                  <a:gd name="T15" fmla="*/ 831 h 903"/>
                  <a:gd name="T16" fmla="*/ 502 w 542"/>
                  <a:gd name="T17" fmla="*/ 847 h 903"/>
                  <a:gd name="T18" fmla="*/ 490 w 542"/>
                  <a:gd name="T19" fmla="*/ 859 h 903"/>
                  <a:gd name="T20" fmla="*/ 475 w 542"/>
                  <a:gd name="T21" fmla="*/ 869 h 903"/>
                  <a:gd name="T22" fmla="*/ 458 w 542"/>
                  <a:gd name="T23" fmla="*/ 873 h 903"/>
                  <a:gd name="T24" fmla="*/ 452 w 542"/>
                  <a:gd name="T25" fmla="*/ 30 h 903"/>
                  <a:gd name="T26" fmla="*/ 469 w 542"/>
                  <a:gd name="T27" fmla="*/ 33 h 903"/>
                  <a:gd name="T28" fmla="*/ 486 w 542"/>
                  <a:gd name="T29" fmla="*/ 41 h 903"/>
                  <a:gd name="T30" fmla="*/ 498 w 542"/>
                  <a:gd name="T31" fmla="*/ 52 h 903"/>
                  <a:gd name="T32" fmla="*/ 507 w 542"/>
                  <a:gd name="T33" fmla="*/ 68 h 903"/>
                  <a:gd name="T34" fmla="*/ 511 w 542"/>
                  <a:gd name="T35" fmla="*/ 85 h 903"/>
                  <a:gd name="T36" fmla="*/ 31 w 542"/>
                  <a:gd name="T37" fmla="*/ 151 h 903"/>
                  <a:gd name="T38" fmla="*/ 32 w 542"/>
                  <a:gd name="T39" fmla="*/ 78 h 903"/>
                  <a:gd name="T40" fmla="*/ 37 w 542"/>
                  <a:gd name="T41" fmla="*/ 62 h 903"/>
                  <a:gd name="T42" fmla="*/ 48 w 542"/>
                  <a:gd name="T43" fmla="*/ 48 h 903"/>
                  <a:gd name="T44" fmla="*/ 62 w 542"/>
                  <a:gd name="T45" fmla="*/ 37 h 903"/>
                  <a:gd name="T46" fmla="*/ 78 w 542"/>
                  <a:gd name="T47" fmla="*/ 32 h 903"/>
                  <a:gd name="T48" fmla="*/ 31 w 542"/>
                  <a:gd name="T49" fmla="*/ 181 h 903"/>
                  <a:gd name="T50" fmla="*/ 31 w 542"/>
                  <a:gd name="T51" fmla="*/ 723 h 903"/>
                  <a:gd name="T52" fmla="*/ 91 w 542"/>
                  <a:gd name="T53" fmla="*/ 0 h 903"/>
                  <a:gd name="T54" fmla="*/ 64 w 542"/>
                  <a:gd name="T55" fmla="*/ 4 h 903"/>
                  <a:gd name="T56" fmla="*/ 40 w 542"/>
                  <a:gd name="T57" fmla="*/ 16 h 903"/>
                  <a:gd name="T58" fmla="*/ 21 w 542"/>
                  <a:gd name="T59" fmla="*/ 33 h 903"/>
                  <a:gd name="T60" fmla="*/ 7 w 542"/>
                  <a:gd name="T61" fmla="*/ 56 h 903"/>
                  <a:gd name="T62" fmla="*/ 1 w 542"/>
                  <a:gd name="T63" fmla="*/ 81 h 903"/>
                  <a:gd name="T64" fmla="*/ 1 w 542"/>
                  <a:gd name="T65" fmla="*/ 823 h 903"/>
                  <a:gd name="T66" fmla="*/ 7 w 542"/>
                  <a:gd name="T67" fmla="*/ 848 h 903"/>
                  <a:gd name="T68" fmla="*/ 21 w 542"/>
                  <a:gd name="T69" fmla="*/ 871 h 903"/>
                  <a:gd name="T70" fmla="*/ 40 w 542"/>
                  <a:gd name="T71" fmla="*/ 888 h 903"/>
                  <a:gd name="T72" fmla="*/ 64 w 542"/>
                  <a:gd name="T73" fmla="*/ 900 h 903"/>
                  <a:gd name="T74" fmla="*/ 91 w 542"/>
                  <a:gd name="T75" fmla="*/ 903 h 903"/>
                  <a:gd name="T76" fmla="*/ 469 w 542"/>
                  <a:gd name="T77" fmla="*/ 902 h 903"/>
                  <a:gd name="T78" fmla="*/ 495 w 542"/>
                  <a:gd name="T79" fmla="*/ 892 h 903"/>
                  <a:gd name="T80" fmla="*/ 516 w 542"/>
                  <a:gd name="T81" fmla="*/ 877 h 903"/>
                  <a:gd name="T82" fmla="*/ 532 w 542"/>
                  <a:gd name="T83" fmla="*/ 856 h 903"/>
                  <a:gd name="T84" fmla="*/ 540 w 542"/>
                  <a:gd name="T85" fmla="*/ 831 h 903"/>
                  <a:gd name="T86" fmla="*/ 542 w 542"/>
                  <a:gd name="T87" fmla="*/ 91 h 903"/>
                  <a:gd name="T88" fmla="*/ 538 w 542"/>
                  <a:gd name="T89" fmla="*/ 63 h 903"/>
                  <a:gd name="T90" fmla="*/ 526 w 542"/>
                  <a:gd name="T91" fmla="*/ 40 h 903"/>
                  <a:gd name="T92" fmla="*/ 509 w 542"/>
                  <a:gd name="T93" fmla="*/ 21 h 903"/>
                  <a:gd name="T94" fmla="*/ 487 w 542"/>
                  <a:gd name="T95" fmla="*/ 7 h 903"/>
                  <a:gd name="T96" fmla="*/ 461 w 542"/>
                  <a:gd name="T97" fmla="*/ 1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42" h="903">
                    <a:moveTo>
                      <a:pt x="452" y="873"/>
                    </a:moveTo>
                    <a:lnTo>
                      <a:pt x="91" y="873"/>
                    </a:lnTo>
                    <a:lnTo>
                      <a:pt x="84" y="873"/>
                    </a:lnTo>
                    <a:lnTo>
                      <a:pt x="78" y="872"/>
                    </a:lnTo>
                    <a:lnTo>
                      <a:pt x="73" y="871"/>
                    </a:lnTo>
                    <a:lnTo>
                      <a:pt x="67" y="869"/>
                    </a:lnTo>
                    <a:lnTo>
                      <a:pt x="62" y="867"/>
                    </a:lnTo>
                    <a:lnTo>
                      <a:pt x="57" y="863"/>
                    </a:lnTo>
                    <a:lnTo>
                      <a:pt x="52" y="859"/>
                    </a:lnTo>
                    <a:lnTo>
                      <a:pt x="48" y="856"/>
                    </a:lnTo>
                    <a:lnTo>
                      <a:pt x="44" y="852"/>
                    </a:lnTo>
                    <a:lnTo>
                      <a:pt x="40" y="847"/>
                    </a:lnTo>
                    <a:lnTo>
                      <a:pt x="37" y="842"/>
                    </a:lnTo>
                    <a:lnTo>
                      <a:pt x="35" y="837"/>
                    </a:lnTo>
                    <a:lnTo>
                      <a:pt x="33" y="831"/>
                    </a:lnTo>
                    <a:lnTo>
                      <a:pt x="32" y="826"/>
                    </a:lnTo>
                    <a:lnTo>
                      <a:pt x="31" y="819"/>
                    </a:lnTo>
                    <a:lnTo>
                      <a:pt x="31" y="813"/>
                    </a:lnTo>
                    <a:lnTo>
                      <a:pt x="31" y="753"/>
                    </a:lnTo>
                    <a:lnTo>
                      <a:pt x="512" y="753"/>
                    </a:lnTo>
                    <a:lnTo>
                      <a:pt x="512" y="813"/>
                    </a:lnTo>
                    <a:lnTo>
                      <a:pt x="511" y="819"/>
                    </a:lnTo>
                    <a:lnTo>
                      <a:pt x="511" y="825"/>
                    </a:lnTo>
                    <a:lnTo>
                      <a:pt x="509" y="831"/>
                    </a:lnTo>
                    <a:lnTo>
                      <a:pt x="507" y="837"/>
                    </a:lnTo>
                    <a:lnTo>
                      <a:pt x="505" y="842"/>
                    </a:lnTo>
                    <a:lnTo>
                      <a:pt x="502" y="847"/>
                    </a:lnTo>
                    <a:lnTo>
                      <a:pt x="498" y="852"/>
                    </a:lnTo>
                    <a:lnTo>
                      <a:pt x="494" y="856"/>
                    </a:lnTo>
                    <a:lnTo>
                      <a:pt x="490" y="859"/>
                    </a:lnTo>
                    <a:lnTo>
                      <a:pt x="486" y="863"/>
                    </a:lnTo>
                    <a:lnTo>
                      <a:pt x="480" y="867"/>
                    </a:lnTo>
                    <a:lnTo>
                      <a:pt x="475" y="869"/>
                    </a:lnTo>
                    <a:lnTo>
                      <a:pt x="469" y="871"/>
                    </a:lnTo>
                    <a:lnTo>
                      <a:pt x="464" y="872"/>
                    </a:lnTo>
                    <a:lnTo>
                      <a:pt x="458" y="873"/>
                    </a:lnTo>
                    <a:lnTo>
                      <a:pt x="452" y="873"/>
                    </a:lnTo>
                    <a:close/>
                    <a:moveTo>
                      <a:pt x="91" y="30"/>
                    </a:moveTo>
                    <a:lnTo>
                      <a:pt x="452" y="30"/>
                    </a:lnTo>
                    <a:lnTo>
                      <a:pt x="458" y="31"/>
                    </a:lnTo>
                    <a:lnTo>
                      <a:pt x="464" y="32"/>
                    </a:lnTo>
                    <a:lnTo>
                      <a:pt x="469" y="33"/>
                    </a:lnTo>
                    <a:lnTo>
                      <a:pt x="475" y="35"/>
                    </a:lnTo>
                    <a:lnTo>
                      <a:pt x="480" y="37"/>
                    </a:lnTo>
                    <a:lnTo>
                      <a:pt x="486" y="41"/>
                    </a:lnTo>
                    <a:lnTo>
                      <a:pt x="490" y="44"/>
                    </a:lnTo>
                    <a:lnTo>
                      <a:pt x="494" y="48"/>
                    </a:lnTo>
                    <a:lnTo>
                      <a:pt x="498" y="52"/>
                    </a:lnTo>
                    <a:lnTo>
                      <a:pt x="502" y="57"/>
                    </a:lnTo>
                    <a:lnTo>
                      <a:pt x="505" y="62"/>
                    </a:lnTo>
                    <a:lnTo>
                      <a:pt x="507" y="68"/>
                    </a:lnTo>
                    <a:lnTo>
                      <a:pt x="509" y="73"/>
                    </a:lnTo>
                    <a:lnTo>
                      <a:pt x="511" y="78"/>
                    </a:lnTo>
                    <a:lnTo>
                      <a:pt x="511" y="85"/>
                    </a:lnTo>
                    <a:lnTo>
                      <a:pt x="512" y="91"/>
                    </a:lnTo>
                    <a:lnTo>
                      <a:pt x="512" y="151"/>
                    </a:lnTo>
                    <a:lnTo>
                      <a:pt x="31" y="151"/>
                    </a:lnTo>
                    <a:lnTo>
                      <a:pt x="31" y="91"/>
                    </a:lnTo>
                    <a:lnTo>
                      <a:pt x="31" y="85"/>
                    </a:lnTo>
                    <a:lnTo>
                      <a:pt x="32" y="78"/>
                    </a:lnTo>
                    <a:lnTo>
                      <a:pt x="33" y="73"/>
                    </a:lnTo>
                    <a:lnTo>
                      <a:pt x="35" y="68"/>
                    </a:lnTo>
                    <a:lnTo>
                      <a:pt x="37" y="62"/>
                    </a:lnTo>
                    <a:lnTo>
                      <a:pt x="40" y="57"/>
                    </a:lnTo>
                    <a:lnTo>
                      <a:pt x="44" y="52"/>
                    </a:lnTo>
                    <a:lnTo>
                      <a:pt x="48" y="48"/>
                    </a:lnTo>
                    <a:lnTo>
                      <a:pt x="52" y="44"/>
                    </a:lnTo>
                    <a:lnTo>
                      <a:pt x="57" y="41"/>
                    </a:lnTo>
                    <a:lnTo>
                      <a:pt x="62" y="37"/>
                    </a:lnTo>
                    <a:lnTo>
                      <a:pt x="67" y="35"/>
                    </a:lnTo>
                    <a:lnTo>
                      <a:pt x="73" y="33"/>
                    </a:lnTo>
                    <a:lnTo>
                      <a:pt x="78" y="32"/>
                    </a:lnTo>
                    <a:lnTo>
                      <a:pt x="84" y="31"/>
                    </a:lnTo>
                    <a:lnTo>
                      <a:pt x="91" y="30"/>
                    </a:lnTo>
                    <a:close/>
                    <a:moveTo>
                      <a:pt x="31" y="181"/>
                    </a:moveTo>
                    <a:lnTo>
                      <a:pt x="512" y="181"/>
                    </a:lnTo>
                    <a:lnTo>
                      <a:pt x="512" y="723"/>
                    </a:lnTo>
                    <a:lnTo>
                      <a:pt x="31" y="723"/>
                    </a:lnTo>
                    <a:lnTo>
                      <a:pt x="31" y="181"/>
                    </a:lnTo>
                    <a:close/>
                    <a:moveTo>
                      <a:pt x="452" y="0"/>
                    </a:moveTo>
                    <a:lnTo>
                      <a:pt x="91" y="0"/>
                    </a:lnTo>
                    <a:lnTo>
                      <a:pt x="81" y="1"/>
                    </a:lnTo>
                    <a:lnTo>
                      <a:pt x="73" y="2"/>
                    </a:lnTo>
                    <a:lnTo>
                      <a:pt x="64" y="4"/>
                    </a:lnTo>
                    <a:lnTo>
                      <a:pt x="55" y="7"/>
                    </a:lnTo>
                    <a:lnTo>
                      <a:pt x="48" y="11"/>
                    </a:lnTo>
                    <a:lnTo>
                      <a:pt x="40" y="16"/>
                    </a:lnTo>
                    <a:lnTo>
                      <a:pt x="33" y="21"/>
                    </a:lnTo>
                    <a:lnTo>
                      <a:pt x="27" y="27"/>
                    </a:lnTo>
                    <a:lnTo>
                      <a:pt x="21" y="33"/>
                    </a:lnTo>
                    <a:lnTo>
                      <a:pt x="16" y="40"/>
                    </a:lnTo>
                    <a:lnTo>
                      <a:pt x="12" y="47"/>
                    </a:lnTo>
                    <a:lnTo>
                      <a:pt x="7" y="56"/>
                    </a:lnTo>
                    <a:lnTo>
                      <a:pt x="4" y="64"/>
                    </a:lnTo>
                    <a:lnTo>
                      <a:pt x="2" y="73"/>
                    </a:lnTo>
                    <a:lnTo>
                      <a:pt x="1" y="81"/>
                    </a:lnTo>
                    <a:lnTo>
                      <a:pt x="0" y="91"/>
                    </a:lnTo>
                    <a:lnTo>
                      <a:pt x="0" y="813"/>
                    </a:lnTo>
                    <a:lnTo>
                      <a:pt x="1" y="823"/>
                    </a:lnTo>
                    <a:lnTo>
                      <a:pt x="2" y="831"/>
                    </a:lnTo>
                    <a:lnTo>
                      <a:pt x="4" y="840"/>
                    </a:lnTo>
                    <a:lnTo>
                      <a:pt x="7" y="848"/>
                    </a:lnTo>
                    <a:lnTo>
                      <a:pt x="12" y="856"/>
                    </a:lnTo>
                    <a:lnTo>
                      <a:pt x="16" y="863"/>
                    </a:lnTo>
                    <a:lnTo>
                      <a:pt x="21" y="871"/>
                    </a:lnTo>
                    <a:lnTo>
                      <a:pt x="27" y="877"/>
                    </a:lnTo>
                    <a:lnTo>
                      <a:pt x="33" y="883"/>
                    </a:lnTo>
                    <a:lnTo>
                      <a:pt x="40" y="888"/>
                    </a:lnTo>
                    <a:lnTo>
                      <a:pt x="48" y="892"/>
                    </a:lnTo>
                    <a:lnTo>
                      <a:pt x="55" y="897"/>
                    </a:lnTo>
                    <a:lnTo>
                      <a:pt x="64" y="900"/>
                    </a:lnTo>
                    <a:lnTo>
                      <a:pt x="73" y="902"/>
                    </a:lnTo>
                    <a:lnTo>
                      <a:pt x="81" y="903"/>
                    </a:lnTo>
                    <a:lnTo>
                      <a:pt x="91" y="903"/>
                    </a:lnTo>
                    <a:lnTo>
                      <a:pt x="452" y="903"/>
                    </a:lnTo>
                    <a:lnTo>
                      <a:pt x="461" y="903"/>
                    </a:lnTo>
                    <a:lnTo>
                      <a:pt x="469" y="902"/>
                    </a:lnTo>
                    <a:lnTo>
                      <a:pt x="479" y="900"/>
                    </a:lnTo>
                    <a:lnTo>
                      <a:pt x="487" y="897"/>
                    </a:lnTo>
                    <a:lnTo>
                      <a:pt x="495" y="892"/>
                    </a:lnTo>
                    <a:lnTo>
                      <a:pt x="503" y="888"/>
                    </a:lnTo>
                    <a:lnTo>
                      <a:pt x="509" y="883"/>
                    </a:lnTo>
                    <a:lnTo>
                      <a:pt x="516" y="877"/>
                    </a:lnTo>
                    <a:lnTo>
                      <a:pt x="521" y="871"/>
                    </a:lnTo>
                    <a:lnTo>
                      <a:pt x="526" y="863"/>
                    </a:lnTo>
                    <a:lnTo>
                      <a:pt x="532" y="856"/>
                    </a:lnTo>
                    <a:lnTo>
                      <a:pt x="535" y="848"/>
                    </a:lnTo>
                    <a:lnTo>
                      <a:pt x="538" y="840"/>
                    </a:lnTo>
                    <a:lnTo>
                      <a:pt x="540" y="831"/>
                    </a:lnTo>
                    <a:lnTo>
                      <a:pt x="541" y="823"/>
                    </a:lnTo>
                    <a:lnTo>
                      <a:pt x="542" y="813"/>
                    </a:lnTo>
                    <a:lnTo>
                      <a:pt x="542" y="91"/>
                    </a:lnTo>
                    <a:lnTo>
                      <a:pt x="541" y="81"/>
                    </a:lnTo>
                    <a:lnTo>
                      <a:pt x="540" y="73"/>
                    </a:lnTo>
                    <a:lnTo>
                      <a:pt x="538" y="63"/>
                    </a:lnTo>
                    <a:lnTo>
                      <a:pt x="535" y="56"/>
                    </a:lnTo>
                    <a:lnTo>
                      <a:pt x="532" y="47"/>
                    </a:lnTo>
                    <a:lnTo>
                      <a:pt x="526" y="40"/>
                    </a:lnTo>
                    <a:lnTo>
                      <a:pt x="521" y="33"/>
                    </a:lnTo>
                    <a:lnTo>
                      <a:pt x="516" y="27"/>
                    </a:lnTo>
                    <a:lnTo>
                      <a:pt x="509" y="21"/>
                    </a:lnTo>
                    <a:lnTo>
                      <a:pt x="503" y="16"/>
                    </a:lnTo>
                    <a:lnTo>
                      <a:pt x="495" y="12"/>
                    </a:lnTo>
                    <a:lnTo>
                      <a:pt x="487" y="7"/>
                    </a:lnTo>
                    <a:lnTo>
                      <a:pt x="479" y="4"/>
                    </a:lnTo>
                    <a:lnTo>
                      <a:pt x="469" y="2"/>
                    </a:lnTo>
                    <a:lnTo>
                      <a:pt x="461" y="1"/>
                    </a:lnTo>
                    <a:lnTo>
                      <a:pt x="452" y="0"/>
                    </a:lnTo>
                    <a:lnTo>
                      <a:pt x="45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138"/>
              <p:cNvSpPr/>
              <p:nvPr/>
            </p:nvSpPr>
            <p:spPr bwMode="auto">
              <a:xfrm>
                <a:off x="3278188" y="1389063"/>
                <a:ext cx="76200" cy="9525"/>
              </a:xfrm>
              <a:custGeom>
                <a:avLst/>
                <a:gdLst>
                  <a:gd name="T0" fmla="*/ 15 w 240"/>
                  <a:gd name="T1" fmla="*/ 30 h 30"/>
                  <a:gd name="T2" fmla="*/ 225 w 240"/>
                  <a:gd name="T3" fmla="*/ 30 h 30"/>
                  <a:gd name="T4" fmla="*/ 228 w 240"/>
                  <a:gd name="T5" fmla="*/ 29 h 30"/>
                  <a:gd name="T6" fmla="*/ 232 w 240"/>
                  <a:gd name="T7" fmla="*/ 28 h 30"/>
                  <a:gd name="T8" fmla="*/ 234 w 240"/>
                  <a:gd name="T9" fmla="*/ 27 h 30"/>
                  <a:gd name="T10" fmla="*/ 236 w 240"/>
                  <a:gd name="T11" fmla="*/ 25 h 30"/>
                  <a:gd name="T12" fmla="*/ 238 w 240"/>
                  <a:gd name="T13" fmla="*/ 23 h 30"/>
                  <a:gd name="T14" fmla="*/ 239 w 240"/>
                  <a:gd name="T15" fmla="*/ 20 h 30"/>
                  <a:gd name="T16" fmla="*/ 240 w 240"/>
                  <a:gd name="T17" fmla="*/ 17 h 30"/>
                  <a:gd name="T18" fmla="*/ 240 w 240"/>
                  <a:gd name="T19" fmla="*/ 15 h 30"/>
                  <a:gd name="T20" fmla="*/ 240 w 240"/>
                  <a:gd name="T21" fmla="*/ 12 h 30"/>
                  <a:gd name="T22" fmla="*/ 239 w 240"/>
                  <a:gd name="T23" fmla="*/ 9 h 30"/>
                  <a:gd name="T24" fmla="*/ 238 w 240"/>
                  <a:gd name="T25" fmla="*/ 7 h 30"/>
                  <a:gd name="T26" fmla="*/ 236 w 240"/>
                  <a:gd name="T27" fmla="*/ 4 h 30"/>
                  <a:gd name="T28" fmla="*/ 234 w 240"/>
                  <a:gd name="T29" fmla="*/ 2 h 30"/>
                  <a:gd name="T30" fmla="*/ 232 w 240"/>
                  <a:gd name="T31" fmla="*/ 1 h 30"/>
                  <a:gd name="T32" fmla="*/ 228 w 240"/>
                  <a:gd name="T33" fmla="*/ 0 h 30"/>
                  <a:gd name="T34" fmla="*/ 225 w 240"/>
                  <a:gd name="T35" fmla="*/ 0 h 30"/>
                  <a:gd name="T36" fmla="*/ 15 w 240"/>
                  <a:gd name="T37" fmla="*/ 0 h 30"/>
                  <a:gd name="T38" fmla="*/ 12 w 240"/>
                  <a:gd name="T39" fmla="*/ 0 h 30"/>
                  <a:gd name="T40" fmla="*/ 9 w 240"/>
                  <a:gd name="T41" fmla="*/ 1 h 30"/>
                  <a:gd name="T42" fmla="*/ 6 w 240"/>
                  <a:gd name="T43" fmla="*/ 2 h 30"/>
                  <a:gd name="T44" fmla="*/ 4 w 240"/>
                  <a:gd name="T45" fmla="*/ 4 h 30"/>
                  <a:gd name="T46" fmla="*/ 2 w 240"/>
                  <a:gd name="T47" fmla="*/ 7 h 30"/>
                  <a:gd name="T48" fmla="*/ 1 w 240"/>
                  <a:gd name="T49" fmla="*/ 9 h 30"/>
                  <a:gd name="T50" fmla="*/ 0 w 240"/>
                  <a:gd name="T51" fmla="*/ 12 h 30"/>
                  <a:gd name="T52" fmla="*/ 0 w 240"/>
                  <a:gd name="T53" fmla="*/ 15 h 30"/>
                  <a:gd name="T54" fmla="*/ 0 w 240"/>
                  <a:gd name="T55" fmla="*/ 17 h 30"/>
                  <a:gd name="T56" fmla="*/ 1 w 240"/>
                  <a:gd name="T57" fmla="*/ 20 h 30"/>
                  <a:gd name="T58" fmla="*/ 2 w 240"/>
                  <a:gd name="T59" fmla="*/ 23 h 30"/>
                  <a:gd name="T60" fmla="*/ 4 w 240"/>
                  <a:gd name="T61" fmla="*/ 25 h 30"/>
                  <a:gd name="T62" fmla="*/ 6 w 240"/>
                  <a:gd name="T63" fmla="*/ 27 h 30"/>
                  <a:gd name="T64" fmla="*/ 9 w 240"/>
                  <a:gd name="T65" fmla="*/ 29 h 30"/>
                  <a:gd name="T66" fmla="*/ 12 w 240"/>
                  <a:gd name="T67" fmla="*/ 29 h 30"/>
                  <a:gd name="T68" fmla="*/ 15 w 240"/>
                  <a:gd name="T69" fmla="*/ 30 h 30"/>
                  <a:gd name="T70" fmla="*/ 15 w 240"/>
                  <a:gd name="T7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0" h="30">
                    <a:moveTo>
                      <a:pt x="15" y="30"/>
                    </a:moveTo>
                    <a:lnTo>
                      <a:pt x="225" y="30"/>
                    </a:lnTo>
                    <a:lnTo>
                      <a:pt x="228" y="29"/>
                    </a:lnTo>
                    <a:lnTo>
                      <a:pt x="232" y="28"/>
                    </a:lnTo>
                    <a:lnTo>
                      <a:pt x="234" y="27"/>
                    </a:lnTo>
                    <a:lnTo>
                      <a:pt x="236" y="25"/>
                    </a:lnTo>
                    <a:lnTo>
                      <a:pt x="238" y="23"/>
                    </a:lnTo>
                    <a:lnTo>
                      <a:pt x="239" y="20"/>
                    </a:lnTo>
                    <a:lnTo>
                      <a:pt x="240" y="17"/>
                    </a:lnTo>
                    <a:lnTo>
                      <a:pt x="240" y="15"/>
                    </a:lnTo>
                    <a:lnTo>
                      <a:pt x="240" y="12"/>
                    </a:lnTo>
                    <a:lnTo>
                      <a:pt x="239" y="9"/>
                    </a:lnTo>
                    <a:lnTo>
                      <a:pt x="238" y="7"/>
                    </a:lnTo>
                    <a:lnTo>
                      <a:pt x="236" y="4"/>
                    </a:lnTo>
                    <a:lnTo>
                      <a:pt x="234" y="2"/>
                    </a:lnTo>
                    <a:lnTo>
                      <a:pt x="232" y="1"/>
                    </a:lnTo>
                    <a:lnTo>
                      <a:pt x="228" y="0"/>
                    </a:lnTo>
                    <a:lnTo>
                      <a:pt x="225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4" y="25"/>
                    </a:lnTo>
                    <a:lnTo>
                      <a:pt x="6" y="27"/>
                    </a:lnTo>
                    <a:lnTo>
                      <a:pt x="9" y="29"/>
                    </a:lnTo>
                    <a:lnTo>
                      <a:pt x="12" y="29"/>
                    </a:lnTo>
                    <a:lnTo>
                      <a:pt x="15" y="30"/>
                    </a:lnTo>
                    <a:lnTo>
                      <a:pt x="1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 139"/>
              <p:cNvSpPr>
                <a:spLocks noEditPoints="1"/>
              </p:cNvSpPr>
              <p:nvPr/>
            </p:nvSpPr>
            <p:spPr bwMode="auto">
              <a:xfrm>
                <a:off x="3302000" y="1604963"/>
                <a:ext cx="28575" cy="28575"/>
              </a:xfrm>
              <a:custGeom>
                <a:avLst/>
                <a:gdLst>
                  <a:gd name="T0" fmla="*/ 42 w 90"/>
                  <a:gd name="T1" fmla="*/ 60 h 90"/>
                  <a:gd name="T2" fmla="*/ 36 w 90"/>
                  <a:gd name="T3" fmla="*/ 58 h 90"/>
                  <a:gd name="T4" fmla="*/ 32 w 90"/>
                  <a:gd name="T5" fmla="*/ 54 h 90"/>
                  <a:gd name="T6" fmla="*/ 30 w 90"/>
                  <a:gd name="T7" fmla="*/ 48 h 90"/>
                  <a:gd name="T8" fmla="*/ 30 w 90"/>
                  <a:gd name="T9" fmla="*/ 42 h 90"/>
                  <a:gd name="T10" fmla="*/ 32 w 90"/>
                  <a:gd name="T11" fmla="*/ 36 h 90"/>
                  <a:gd name="T12" fmla="*/ 36 w 90"/>
                  <a:gd name="T13" fmla="*/ 33 h 90"/>
                  <a:gd name="T14" fmla="*/ 42 w 90"/>
                  <a:gd name="T15" fmla="*/ 30 h 90"/>
                  <a:gd name="T16" fmla="*/ 48 w 90"/>
                  <a:gd name="T17" fmla="*/ 30 h 90"/>
                  <a:gd name="T18" fmla="*/ 54 w 90"/>
                  <a:gd name="T19" fmla="*/ 33 h 90"/>
                  <a:gd name="T20" fmla="*/ 58 w 90"/>
                  <a:gd name="T21" fmla="*/ 36 h 90"/>
                  <a:gd name="T22" fmla="*/ 60 w 90"/>
                  <a:gd name="T23" fmla="*/ 42 h 90"/>
                  <a:gd name="T24" fmla="*/ 60 w 90"/>
                  <a:gd name="T25" fmla="*/ 48 h 90"/>
                  <a:gd name="T26" fmla="*/ 58 w 90"/>
                  <a:gd name="T27" fmla="*/ 54 h 90"/>
                  <a:gd name="T28" fmla="*/ 54 w 90"/>
                  <a:gd name="T29" fmla="*/ 58 h 90"/>
                  <a:gd name="T30" fmla="*/ 48 w 90"/>
                  <a:gd name="T31" fmla="*/ 60 h 90"/>
                  <a:gd name="T32" fmla="*/ 45 w 90"/>
                  <a:gd name="T33" fmla="*/ 0 h 90"/>
                  <a:gd name="T34" fmla="*/ 28 w 90"/>
                  <a:gd name="T35" fmla="*/ 3 h 90"/>
                  <a:gd name="T36" fmla="*/ 13 w 90"/>
                  <a:gd name="T37" fmla="*/ 13 h 90"/>
                  <a:gd name="T38" fmla="*/ 3 w 90"/>
                  <a:gd name="T39" fmla="*/ 28 h 90"/>
                  <a:gd name="T40" fmla="*/ 0 w 90"/>
                  <a:gd name="T41" fmla="*/ 45 h 90"/>
                  <a:gd name="T42" fmla="*/ 3 w 90"/>
                  <a:gd name="T43" fmla="*/ 63 h 90"/>
                  <a:gd name="T44" fmla="*/ 13 w 90"/>
                  <a:gd name="T45" fmla="*/ 77 h 90"/>
                  <a:gd name="T46" fmla="*/ 28 w 90"/>
                  <a:gd name="T47" fmla="*/ 87 h 90"/>
                  <a:gd name="T48" fmla="*/ 45 w 90"/>
                  <a:gd name="T49" fmla="*/ 90 h 90"/>
                  <a:gd name="T50" fmla="*/ 62 w 90"/>
                  <a:gd name="T51" fmla="*/ 87 h 90"/>
                  <a:gd name="T52" fmla="*/ 77 w 90"/>
                  <a:gd name="T53" fmla="*/ 77 h 90"/>
                  <a:gd name="T54" fmla="*/ 87 w 90"/>
                  <a:gd name="T55" fmla="*/ 63 h 90"/>
                  <a:gd name="T56" fmla="*/ 90 w 90"/>
                  <a:gd name="T57" fmla="*/ 45 h 90"/>
                  <a:gd name="T58" fmla="*/ 87 w 90"/>
                  <a:gd name="T59" fmla="*/ 28 h 90"/>
                  <a:gd name="T60" fmla="*/ 77 w 90"/>
                  <a:gd name="T61" fmla="*/ 13 h 90"/>
                  <a:gd name="T62" fmla="*/ 62 w 90"/>
                  <a:gd name="T63" fmla="*/ 3 h 90"/>
                  <a:gd name="T64" fmla="*/ 45 w 90"/>
                  <a:gd name="T65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0" h="90">
                    <a:moveTo>
                      <a:pt x="45" y="60"/>
                    </a:moveTo>
                    <a:lnTo>
                      <a:pt x="42" y="60"/>
                    </a:lnTo>
                    <a:lnTo>
                      <a:pt x="40" y="59"/>
                    </a:lnTo>
                    <a:lnTo>
                      <a:pt x="36" y="58"/>
                    </a:lnTo>
                    <a:lnTo>
                      <a:pt x="34" y="56"/>
                    </a:lnTo>
                    <a:lnTo>
                      <a:pt x="32" y="54"/>
                    </a:lnTo>
                    <a:lnTo>
                      <a:pt x="31" y="51"/>
                    </a:lnTo>
                    <a:lnTo>
                      <a:pt x="30" y="48"/>
                    </a:lnTo>
                    <a:lnTo>
                      <a:pt x="30" y="45"/>
                    </a:lnTo>
                    <a:lnTo>
                      <a:pt x="30" y="42"/>
                    </a:lnTo>
                    <a:lnTo>
                      <a:pt x="31" y="40"/>
                    </a:lnTo>
                    <a:lnTo>
                      <a:pt x="32" y="36"/>
                    </a:lnTo>
                    <a:lnTo>
                      <a:pt x="34" y="34"/>
                    </a:lnTo>
                    <a:lnTo>
                      <a:pt x="36" y="33"/>
                    </a:lnTo>
                    <a:lnTo>
                      <a:pt x="40" y="31"/>
                    </a:lnTo>
                    <a:lnTo>
                      <a:pt x="42" y="30"/>
                    </a:lnTo>
                    <a:lnTo>
                      <a:pt x="45" y="30"/>
                    </a:lnTo>
                    <a:lnTo>
                      <a:pt x="48" y="30"/>
                    </a:lnTo>
                    <a:lnTo>
                      <a:pt x="51" y="31"/>
                    </a:lnTo>
                    <a:lnTo>
                      <a:pt x="54" y="33"/>
                    </a:lnTo>
                    <a:lnTo>
                      <a:pt x="56" y="34"/>
                    </a:lnTo>
                    <a:lnTo>
                      <a:pt x="58" y="36"/>
                    </a:lnTo>
                    <a:lnTo>
                      <a:pt x="59" y="40"/>
                    </a:lnTo>
                    <a:lnTo>
                      <a:pt x="60" y="42"/>
                    </a:lnTo>
                    <a:lnTo>
                      <a:pt x="60" y="45"/>
                    </a:lnTo>
                    <a:lnTo>
                      <a:pt x="60" y="48"/>
                    </a:lnTo>
                    <a:lnTo>
                      <a:pt x="59" y="51"/>
                    </a:lnTo>
                    <a:lnTo>
                      <a:pt x="58" y="54"/>
                    </a:lnTo>
                    <a:lnTo>
                      <a:pt x="56" y="56"/>
                    </a:lnTo>
                    <a:lnTo>
                      <a:pt x="54" y="58"/>
                    </a:lnTo>
                    <a:lnTo>
                      <a:pt x="51" y="59"/>
                    </a:lnTo>
                    <a:lnTo>
                      <a:pt x="48" y="60"/>
                    </a:lnTo>
                    <a:lnTo>
                      <a:pt x="45" y="60"/>
                    </a:lnTo>
                    <a:close/>
                    <a:moveTo>
                      <a:pt x="45" y="0"/>
                    </a:moveTo>
                    <a:lnTo>
                      <a:pt x="36" y="1"/>
                    </a:lnTo>
                    <a:lnTo>
                      <a:pt x="28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20"/>
                    </a:lnTo>
                    <a:lnTo>
                      <a:pt x="3" y="28"/>
                    </a:lnTo>
                    <a:lnTo>
                      <a:pt x="1" y="36"/>
                    </a:lnTo>
                    <a:lnTo>
                      <a:pt x="0" y="45"/>
                    </a:lnTo>
                    <a:lnTo>
                      <a:pt x="1" y="55"/>
                    </a:lnTo>
                    <a:lnTo>
                      <a:pt x="3" y="63"/>
                    </a:lnTo>
                    <a:lnTo>
                      <a:pt x="8" y="71"/>
                    </a:lnTo>
                    <a:lnTo>
                      <a:pt x="13" y="77"/>
                    </a:lnTo>
                    <a:lnTo>
                      <a:pt x="20" y="82"/>
                    </a:lnTo>
                    <a:lnTo>
                      <a:pt x="28" y="87"/>
                    </a:lnTo>
                    <a:lnTo>
                      <a:pt x="36" y="89"/>
                    </a:lnTo>
                    <a:lnTo>
                      <a:pt x="45" y="90"/>
                    </a:lnTo>
                    <a:lnTo>
                      <a:pt x="55" y="89"/>
                    </a:lnTo>
                    <a:lnTo>
                      <a:pt x="62" y="87"/>
                    </a:lnTo>
                    <a:lnTo>
                      <a:pt x="71" y="82"/>
                    </a:lnTo>
                    <a:lnTo>
                      <a:pt x="77" y="77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5"/>
                    </a:lnTo>
                    <a:lnTo>
                      <a:pt x="90" y="45"/>
                    </a:lnTo>
                    <a:lnTo>
                      <a:pt x="89" y="36"/>
                    </a:lnTo>
                    <a:lnTo>
                      <a:pt x="87" y="28"/>
                    </a:lnTo>
                    <a:lnTo>
                      <a:pt x="83" y="20"/>
                    </a:lnTo>
                    <a:lnTo>
                      <a:pt x="77" y="13"/>
                    </a:lnTo>
                    <a:lnTo>
                      <a:pt x="71" y="7"/>
                    </a:lnTo>
                    <a:lnTo>
                      <a:pt x="62" y="3"/>
                    </a:lnTo>
                    <a:lnTo>
                      <a:pt x="55" y="1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9139" y="975"/>
              <a:ext cx="2868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latin typeface="PingFang SC Semibold" panose="020B0400000000000000" charset="-122"/>
                  <a:ea typeface="PingFang SC Semibold" panose="020B0400000000000000" charset="-122"/>
                  <a:sym typeface="+mn-ea"/>
                </a:rPr>
                <a:t>什么是零知识证明</a:t>
              </a:r>
              <a:endParaRPr lang="zh-CN" altLang="en-US" sz="1600" b="1" dirty="0">
                <a:latin typeface="PingFang SC Semibold" panose="020B0400000000000000" charset="-122"/>
                <a:ea typeface="PingFang SC Semibold" panose="020B0400000000000000" charset="-122"/>
                <a:sym typeface="+mn-ea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1446530" y="3692560"/>
            <a:ext cx="61361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dirty="0"/>
              <a:t>1. </a:t>
            </a:r>
            <a:r>
              <a:rPr kumimoji="1" lang="zh-CN" altLang="en-US" sz="1600" dirty="0"/>
              <a:t>    </a:t>
            </a:r>
            <a:r>
              <a:rPr kumimoji="1" lang="en-US" altLang="zh-CN" sz="1600" dirty="0"/>
              <a:t>Alice</a:t>
            </a:r>
            <a:r>
              <a:rPr kumimoji="1" lang="zh-CN" altLang="en-US" sz="1600" dirty="0"/>
              <a:t> 到达</a:t>
            </a:r>
            <a:r>
              <a:rPr kumimoji="1" lang="en-US" altLang="zh-CN" sz="1600" dirty="0"/>
              <a:t>B</a:t>
            </a:r>
            <a:r>
              <a:rPr kumimoji="1" lang="zh-CN" altLang="en-US" sz="1600" dirty="0"/>
              <a:t>点，</a:t>
            </a:r>
            <a:r>
              <a:rPr kumimoji="1" lang="en-US" altLang="zh-CN" sz="1600" dirty="0"/>
              <a:t>Bob</a:t>
            </a:r>
            <a:r>
              <a:rPr kumimoji="1" lang="zh-CN" altLang="en-US" sz="1600" dirty="0"/>
              <a:t>到达</a:t>
            </a:r>
            <a:r>
              <a:rPr kumimoji="1" lang="en-US" altLang="zh-CN" sz="1600" dirty="0"/>
              <a:t>A</a:t>
            </a:r>
            <a:r>
              <a:rPr kumimoji="1" lang="zh-CN" altLang="en-US" sz="1600" dirty="0"/>
              <a:t>点</a:t>
            </a:r>
            <a:endParaRPr kumimoji="1" lang="zh-CN" altLang="en-US" sz="1600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8107" y="1974308"/>
            <a:ext cx="4405857" cy="3665743"/>
          </a:xfrm>
          <a:prstGeom prst="rect">
            <a:avLst/>
          </a:prstGeom>
        </p:spPr>
      </p:pic>
      <p:sp>
        <p:nvSpPr>
          <p:cNvPr id="27" name="笑脸 26"/>
          <p:cNvSpPr/>
          <p:nvPr/>
        </p:nvSpPr>
        <p:spPr>
          <a:xfrm>
            <a:off x="8289329" y="3402460"/>
            <a:ext cx="430306" cy="443678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笑脸 27"/>
          <p:cNvSpPr/>
          <p:nvPr/>
        </p:nvSpPr>
        <p:spPr>
          <a:xfrm>
            <a:off x="9017934" y="1974308"/>
            <a:ext cx="430306" cy="44367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1;p31"/>
          <p:cNvSpPr/>
          <p:nvPr/>
        </p:nvSpPr>
        <p:spPr>
          <a:xfrm>
            <a:off x="538020" y="502880"/>
            <a:ext cx="469200" cy="469200"/>
          </a:xfrm>
          <a:prstGeom prst="ellipse">
            <a:avLst/>
          </a:prstGeom>
          <a:solidFill>
            <a:srgbClr val="456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4" name="Google Shape;482;p31"/>
          <p:cNvSpPr/>
          <p:nvPr/>
        </p:nvSpPr>
        <p:spPr>
          <a:xfrm>
            <a:off x="725520" y="1140805"/>
            <a:ext cx="94200" cy="94200"/>
          </a:xfrm>
          <a:prstGeom prst="ellipse">
            <a:avLst/>
          </a:prstGeom>
          <a:solidFill>
            <a:srgbClr val="456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6" name="iṥliḍé"/>
          <p:cNvSpPr/>
          <p:nvPr/>
        </p:nvSpPr>
        <p:spPr>
          <a:xfrm>
            <a:off x="1169035" y="1716405"/>
            <a:ext cx="4594860" cy="4016375"/>
          </a:xfrm>
          <a:prstGeom prst="roundRect">
            <a:avLst>
              <a:gd name="adj" fmla="val 1200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711200" dist="254000" dir="2700000" sx="102000" sy="102000" algn="tl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kern="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işľiḋè"/>
          <p:cNvSpPr txBox="1"/>
          <p:nvPr/>
        </p:nvSpPr>
        <p:spPr>
          <a:xfrm>
            <a:off x="1446530" y="1850390"/>
            <a:ext cx="394906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06EF3"/>
                </a:solidFill>
                <a:latin typeface="PingFang SC Semibold" panose="020B0400000000000000" charset="-122"/>
                <a:ea typeface="PingFang SC Semibold" panose="020B0400000000000000" charset="-122"/>
              </a:rPr>
              <a:t>洞穴问题：</a:t>
            </a:r>
            <a:endParaRPr lang="zh-CN" altLang="en-US" sz="2000" b="1" dirty="0">
              <a:solidFill>
                <a:srgbClr val="306EF3"/>
              </a:solidFill>
              <a:latin typeface="PingFang SC Semibold" panose="020B0400000000000000" charset="-122"/>
              <a:ea typeface="PingFang SC Semibold" panose="020B0400000000000000" charset="-122"/>
            </a:endParaRPr>
          </a:p>
        </p:txBody>
      </p:sp>
      <p:sp>
        <p:nvSpPr>
          <p:cNvPr id="19" name="Synergistically utilize technically sound portals with frictionless chains. Dramatically customize…"/>
          <p:cNvSpPr txBox="1"/>
          <p:nvPr/>
        </p:nvSpPr>
        <p:spPr>
          <a:xfrm>
            <a:off x="1550035" y="2390775"/>
            <a:ext cx="4061460" cy="123110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1600" dirty="0"/>
              <a:t>问题描述</a:t>
            </a:r>
            <a:r>
              <a:rPr kumimoji="1" lang="en-US" altLang="zh-CN" sz="1600" dirty="0"/>
              <a:t>:</a:t>
            </a:r>
            <a:endParaRPr kumimoji="1" lang="en-US" altLang="zh-CN" sz="1600" dirty="0"/>
          </a:p>
          <a:p>
            <a:endParaRPr kumimoji="1" lang="en-US" altLang="zh-CN" sz="1600" dirty="0"/>
          </a:p>
          <a:p>
            <a:r>
              <a:rPr kumimoji="1" lang="en-US" altLang="zh-CN" sz="1600" dirty="0"/>
              <a:t>Alice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Bob</a:t>
            </a:r>
            <a:r>
              <a:rPr kumimoji="1" lang="zh-CN" altLang="en-US" sz="1600" dirty="0"/>
              <a:t>来到了一处洞穴，</a:t>
            </a:r>
            <a:r>
              <a:rPr kumimoji="1" lang="en-US" altLang="zh-CN" sz="1600" dirty="0"/>
              <a:t>C</a:t>
            </a:r>
            <a:r>
              <a:rPr kumimoji="1" lang="zh-CN" altLang="en-US" sz="1600" dirty="0"/>
              <a:t>和</a:t>
            </a:r>
            <a:r>
              <a:rPr kumimoji="1" lang="en-US" altLang="zh-CN" sz="1600" dirty="0"/>
              <a:t>D</a:t>
            </a:r>
            <a:r>
              <a:rPr kumimoji="1" lang="zh-CN" altLang="en-US" sz="1600" dirty="0"/>
              <a:t>之间中有一扇门，</a:t>
            </a:r>
            <a:r>
              <a:rPr kumimoji="1" lang="en-US" altLang="zh-CN" sz="1600" dirty="0"/>
              <a:t>Alice</a:t>
            </a:r>
            <a:r>
              <a:rPr kumimoji="1" lang="zh-CN" altLang="en-US" sz="1600" dirty="0"/>
              <a:t>想要证明自己具有打开这扇门的能力，但不想给</a:t>
            </a:r>
            <a:r>
              <a:rPr kumimoji="1" lang="en-US" altLang="zh-CN" sz="1600" dirty="0"/>
              <a:t>Bob</a:t>
            </a:r>
            <a:r>
              <a:rPr kumimoji="1" lang="zh-CN" altLang="en-US" sz="1600" dirty="0"/>
              <a:t>透露打开这扇门的方法</a:t>
            </a:r>
            <a:r>
              <a:rPr kumimoji="1" lang="zh-CN" altLang="en-US" sz="1400" dirty="0"/>
              <a:t>。</a:t>
            </a:r>
            <a:endParaRPr kumimoji="1" lang="en-US" altLang="zh-CN" sz="14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8958171" y="3315500"/>
            <a:ext cx="539374" cy="491029"/>
            <a:chOff x="13439" y="1568"/>
            <a:chExt cx="995" cy="905"/>
          </a:xfrm>
        </p:grpSpPr>
        <p:sp>
          <p:nvSpPr>
            <p:cNvPr id="24" name="Google Shape;13;p2"/>
            <p:cNvSpPr/>
            <p:nvPr/>
          </p:nvSpPr>
          <p:spPr>
            <a:xfrm rot="12770">
              <a:off x="13439" y="1847"/>
              <a:ext cx="647" cy="626"/>
            </a:xfrm>
            <a:custGeom>
              <a:avLst/>
              <a:gdLst/>
              <a:ahLst/>
              <a:cxnLst/>
              <a:rect l="l" t="t" r="r" b="b"/>
              <a:pathLst>
                <a:path w="8725" h="8725" extrusionOk="0">
                  <a:moveTo>
                    <a:pt x="4377" y="1"/>
                  </a:moveTo>
                  <a:cubicBezTo>
                    <a:pt x="1946" y="1"/>
                    <a:pt x="0" y="1946"/>
                    <a:pt x="0" y="4347"/>
                  </a:cubicBezTo>
                  <a:cubicBezTo>
                    <a:pt x="0" y="6779"/>
                    <a:pt x="1946" y="8724"/>
                    <a:pt x="4377" y="8724"/>
                  </a:cubicBezTo>
                  <a:cubicBezTo>
                    <a:pt x="6779" y="8724"/>
                    <a:pt x="8724" y="6779"/>
                    <a:pt x="8724" y="4347"/>
                  </a:cubicBezTo>
                  <a:cubicBezTo>
                    <a:pt x="8724" y="1946"/>
                    <a:pt x="6779" y="1"/>
                    <a:pt x="43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14;p2"/>
            <p:cNvSpPr/>
            <p:nvPr/>
          </p:nvSpPr>
          <p:spPr>
            <a:xfrm rot="12770">
              <a:off x="14148" y="1568"/>
              <a:ext cx="286" cy="277"/>
            </a:xfrm>
            <a:custGeom>
              <a:avLst/>
              <a:gdLst/>
              <a:ahLst/>
              <a:cxnLst/>
              <a:rect l="l" t="t" r="r" b="b"/>
              <a:pathLst>
                <a:path w="3861" h="3861" extrusionOk="0">
                  <a:moveTo>
                    <a:pt x="1946" y="1"/>
                  </a:moveTo>
                  <a:cubicBezTo>
                    <a:pt x="851" y="1"/>
                    <a:pt x="0" y="852"/>
                    <a:pt x="0" y="1946"/>
                  </a:cubicBezTo>
                  <a:cubicBezTo>
                    <a:pt x="0" y="3010"/>
                    <a:pt x="851" y="3861"/>
                    <a:pt x="1946" y="3861"/>
                  </a:cubicBezTo>
                  <a:cubicBezTo>
                    <a:pt x="3010" y="3861"/>
                    <a:pt x="3861" y="3010"/>
                    <a:pt x="3861" y="1946"/>
                  </a:cubicBezTo>
                  <a:cubicBezTo>
                    <a:pt x="3861" y="852"/>
                    <a:pt x="3010" y="1"/>
                    <a:pt x="19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540885" y="467360"/>
            <a:ext cx="2844165" cy="533400"/>
            <a:chOff x="7680" y="818"/>
            <a:chExt cx="4479" cy="840"/>
          </a:xfrm>
        </p:grpSpPr>
        <p:sp>
          <p:nvSpPr>
            <p:cNvPr id="54" name="Rectangle: Rounded Corners 6"/>
            <p:cNvSpPr/>
            <p:nvPr/>
          </p:nvSpPr>
          <p:spPr>
            <a:xfrm>
              <a:off x="7680" y="818"/>
              <a:ext cx="4479" cy="840"/>
            </a:xfrm>
            <a:prstGeom prst="roundRect">
              <a:avLst>
                <a:gd name="adj" fmla="val 50000"/>
              </a:avLst>
            </a:prstGeom>
            <a:solidFill>
              <a:srgbClr val="FFC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: Rounded Corners 31"/>
            <p:cNvSpPr/>
            <p:nvPr/>
          </p:nvSpPr>
          <p:spPr>
            <a:xfrm>
              <a:off x="7680" y="818"/>
              <a:ext cx="1286" cy="840"/>
            </a:xfrm>
            <a:prstGeom prst="roundRect">
              <a:avLst>
                <a:gd name="adj" fmla="val 50000"/>
              </a:avLst>
            </a:prstGeom>
            <a:solidFill>
              <a:srgbClr val="456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6" name="Group 33"/>
            <p:cNvGrpSpPr/>
            <p:nvPr/>
          </p:nvGrpSpPr>
          <p:grpSpPr>
            <a:xfrm>
              <a:off x="8152" y="975"/>
              <a:ext cx="318" cy="527"/>
              <a:chOff x="3228975" y="1360488"/>
              <a:chExt cx="173038" cy="287338"/>
            </a:xfrm>
            <a:solidFill>
              <a:schemeClr val="bg1"/>
            </a:solidFill>
          </p:grpSpPr>
          <p:sp>
            <p:nvSpPr>
              <p:cNvPr id="57" name="Freeform 137"/>
              <p:cNvSpPr>
                <a:spLocks noEditPoints="1"/>
              </p:cNvSpPr>
              <p:nvPr/>
            </p:nvSpPr>
            <p:spPr bwMode="auto">
              <a:xfrm>
                <a:off x="3228975" y="1360488"/>
                <a:ext cx="173038" cy="287338"/>
              </a:xfrm>
              <a:custGeom>
                <a:avLst/>
                <a:gdLst>
                  <a:gd name="T0" fmla="*/ 84 w 542"/>
                  <a:gd name="T1" fmla="*/ 873 h 903"/>
                  <a:gd name="T2" fmla="*/ 67 w 542"/>
                  <a:gd name="T3" fmla="*/ 869 h 903"/>
                  <a:gd name="T4" fmla="*/ 52 w 542"/>
                  <a:gd name="T5" fmla="*/ 859 h 903"/>
                  <a:gd name="T6" fmla="*/ 40 w 542"/>
                  <a:gd name="T7" fmla="*/ 847 h 903"/>
                  <a:gd name="T8" fmla="*/ 33 w 542"/>
                  <a:gd name="T9" fmla="*/ 831 h 903"/>
                  <a:gd name="T10" fmla="*/ 31 w 542"/>
                  <a:gd name="T11" fmla="*/ 813 h 903"/>
                  <a:gd name="T12" fmla="*/ 512 w 542"/>
                  <a:gd name="T13" fmla="*/ 813 h 903"/>
                  <a:gd name="T14" fmla="*/ 509 w 542"/>
                  <a:gd name="T15" fmla="*/ 831 h 903"/>
                  <a:gd name="T16" fmla="*/ 502 w 542"/>
                  <a:gd name="T17" fmla="*/ 847 h 903"/>
                  <a:gd name="T18" fmla="*/ 490 w 542"/>
                  <a:gd name="T19" fmla="*/ 859 h 903"/>
                  <a:gd name="T20" fmla="*/ 475 w 542"/>
                  <a:gd name="T21" fmla="*/ 869 h 903"/>
                  <a:gd name="T22" fmla="*/ 458 w 542"/>
                  <a:gd name="T23" fmla="*/ 873 h 903"/>
                  <a:gd name="T24" fmla="*/ 452 w 542"/>
                  <a:gd name="T25" fmla="*/ 30 h 903"/>
                  <a:gd name="T26" fmla="*/ 469 w 542"/>
                  <a:gd name="T27" fmla="*/ 33 h 903"/>
                  <a:gd name="T28" fmla="*/ 486 w 542"/>
                  <a:gd name="T29" fmla="*/ 41 h 903"/>
                  <a:gd name="T30" fmla="*/ 498 w 542"/>
                  <a:gd name="T31" fmla="*/ 52 h 903"/>
                  <a:gd name="T32" fmla="*/ 507 w 542"/>
                  <a:gd name="T33" fmla="*/ 68 h 903"/>
                  <a:gd name="T34" fmla="*/ 511 w 542"/>
                  <a:gd name="T35" fmla="*/ 85 h 903"/>
                  <a:gd name="T36" fmla="*/ 31 w 542"/>
                  <a:gd name="T37" fmla="*/ 151 h 903"/>
                  <a:gd name="T38" fmla="*/ 32 w 542"/>
                  <a:gd name="T39" fmla="*/ 78 h 903"/>
                  <a:gd name="T40" fmla="*/ 37 w 542"/>
                  <a:gd name="T41" fmla="*/ 62 h 903"/>
                  <a:gd name="T42" fmla="*/ 48 w 542"/>
                  <a:gd name="T43" fmla="*/ 48 h 903"/>
                  <a:gd name="T44" fmla="*/ 62 w 542"/>
                  <a:gd name="T45" fmla="*/ 37 h 903"/>
                  <a:gd name="T46" fmla="*/ 78 w 542"/>
                  <a:gd name="T47" fmla="*/ 32 h 903"/>
                  <a:gd name="T48" fmla="*/ 31 w 542"/>
                  <a:gd name="T49" fmla="*/ 181 h 903"/>
                  <a:gd name="T50" fmla="*/ 31 w 542"/>
                  <a:gd name="T51" fmla="*/ 723 h 903"/>
                  <a:gd name="T52" fmla="*/ 91 w 542"/>
                  <a:gd name="T53" fmla="*/ 0 h 903"/>
                  <a:gd name="T54" fmla="*/ 64 w 542"/>
                  <a:gd name="T55" fmla="*/ 4 h 903"/>
                  <a:gd name="T56" fmla="*/ 40 w 542"/>
                  <a:gd name="T57" fmla="*/ 16 h 903"/>
                  <a:gd name="T58" fmla="*/ 21 w 542"/>
                  <a:gd name="T59" fmla="*/ 33 h 903"/>
                  <a:gd name="T60" fmla="*/ 7 w 542"/>
                  <a:gd name="T61" fmla="*/ 56 h 903"/>
                  <a:gd name="T62" fmla="*/ 1 w 542"/>
                  <a:gd name="T63" fmla="*/ 81 h 903"/>
                  <a:gd name="T64" fmla="*/ 1 w 542"/>
                  <a:gd name="T65" fmla="*/ 823 h 903"/>
                  <a:gd name="T66" fmla="*/ 7 w 542"/>
                  <a:gd name="T67" fmla="*/ 848 h 903"/>
                  <a:gd name="T68" fmla="*/ 21 w 542"/>
                  <a:gd name="T69" fmla="*/ 871 h 903"/>
                  <a:gd name="T70" fmla="*/ 40 w 542"/>
                  <a:gd name="T71" fmla="*/ 888 h 903"/>
                  <a:gd name="T72" fmla="*/ 64 w 542"/>
                  <a:gd name="T73" fmla="*/ 900 h 903"/>
                  <a:gd name="T74" fmla="*/ 91 w 542"/>
                  <a:gd name="T75" fmla="*/ 903 h 903"/>
                  <a:gd name="T76" fmla="*/ 469 w 542"/>
                  <a:gd name="T77" fmla="*/ 902 h 903"/>
                  <a:gd name="T78" fmla="*/ 495 w 542"/>
                  <a:gd name="T79" fmla="*/ 892 h 903"/>
                  <a:gd name="T80" fmla="*/ 516 w 542"/>
                  <a:gd name="T81" fmla="*/ 877 h 903"/>
                  <a:gd name="T82" fmla="*/ 532 w 542"/>
                  <a:gd name="T83" fmla="*/ 856 h 903"/>
                  <a:gd name="T84" fmla="*/ 540 w 542"/>
                  <a:gd name="T85" fmla="*/ 831 h 903"/>
                  <a:gd name="T86" fmla="*/ 542 w 542"/>
                  <a:gd name="T87" fmla="*/ 91 h 903"/>
                  <a:gd name="T88" fmla="*/ 538 w 542"/>
                  <a:gd name="T89" fmla="*/ 63 h 903"/>
                  <a:gd name="T90" fmla="*/ 526 w 542"/>
                  <a:gd name="T91" fmla="*/ 40 h 903"/>
                  <a:gd name="T92" fmla="*/ 509 w 542"/>
                  <a:gd name="T93" fmla="*/ 21 h 903"/>
                  <a:gd name="T94" fmla="*/ 487 w 542"/>
                  <a:gd name="T95" fmla="*/ 7 h 903"/>
                  <a:gd name="T96" fmla="*/ 461 w 542"/>
                  <a:gd name="T97" fmla="*/ 1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42" h="903">
                    <a:moveTo>
                      <a:pt x="452" y="873"/>
                    </a:moveTo>
                    <a:lnTo>
                      <a:pt x="91" y="873"/>
                    </a:lnTo>
                    <a:lnTo>
                      <a:pt x="84" y="873"/>
                    </a:lnTo>
                    <a:lnTo>
                      <a:pt x="78" y="872"/>
                    </a:lnTo>
                    <a:lnTo>
                      <a:pt x="73" y="871"/>
                    </a:lnTo>
                    <a:lnTo>
                      <a:pt x="67" y="869"/>
                    </a:lnTo>
                    <a:lnTo>
                      <a:pt x="62" y="867"/>
                    </a:lnTo>
                    <a:lnTo>
                      <a:pt x="57" y="863"/>
                    </a:lnTo>
                    <a:lnTo>
                      <a:pt x="52" y="859"/>
                    </a:lnTo>
                    <a:lnTo>
                      <a:pt x="48" y="856"/>
                    </a:lnTo>
                    <a:lnTo>
                      <a:pt x="44" y="852"/>
                    </a:lnTo>
                    <a:lnTo>
                      <a:pt x="40" y="847"/>
                    </a:lnTo>
                    <a:lnTo>
                      <a:pt x="37" y="842"/>
                    </a:lnTo>
                    <a:lnTo>
                      <a:pt x="35" y="837"/>
                    </a:lnTo>
                    <a:lnTo>
                      <a:pt x="33" y="831"/>
                    </a:lnTo>
                    <a:lnTo>
                      <a:pt x="32" y="826"/>
                    </a:lnTo>
                    <a:lnTo>
                      <a:pt x="31" y="819"/>
                    </a:lnTo>
                    <a:lnTo>
                      <a:pt x="31" y="813"/>
                    </a:lnTo>
                    <a:lnTo>
                      <a:pt x="31" y="753"/>
                    </a:lnTo>
                    <a:lnTo>
                      <a:pt x="512" y="753"/>
                    </a:lnTo>
                    <a:lnTo>
                      <a:pt x="512" y="813"/>
                    </a:lnTo>
                    <a:lnTo>
                      <a:pt x="511" y="819"/>
                    </a:lnTo>
                    <a:lnTo>
                      <a:pt x="511" y="825"/>
                    </a:lnTo>
                    <a:lnTo>
                      <a:pt x="509" y="831"/>
                    </a:lnTo>
                    <a:lnTo>
                      <a:pt x="507" y="837"/>
                    </a:lnTo>
                    <a:lnTo>
                      <a:pt x="505" y="842"/>
                    </a:lnTo>
                    <a:lnTo>
                      <a:pt x="502" y="847"/>
                    </a:lnTo>
                    <a:lnTo>
                      <a:pt x="498" y="852"/>
                    </a:lnTo>
                    <a:lnTo>
                      <a:pt x="494" y="856"/>
                    </a:lnTo>
                    <a:lnTo>
                      <a:pt x="490" y="859"/>
                    </a:lnTo>
                    <a:lnTo>
                      <a:pt x="486" y="863"/>
                    </a:lnTo>
                    <a:lnTo>
                      <a:pt x="480" y="867"/>
                    </a:lnTo>
                    <a:lnTo>
                      <a:pt x="475" y="869"/>
                    </a:lnTo>
                    <a:lnTo>
                      <a:pt x="469" y="871"/>
                    </a:lnTo>
                    <a:lnTo>
                      <a:pt x="464" y="872"/>
                    </a:lnTo>
                    <a:lnTo>
                      <a:pt x="458" y="873"/>
                    </a:lnTo>
                    <a:lnTo>
                      <a:pt x="452" y="873"/>
                    </a:lnTo>
                    <a:close/>
                    <a:moveTo>
                      <a:pt x="91" y="30"/>
                    </a:moveTo>
                    <a:lnTo>
                      <a:pt x="452" y="30"/>
                    </a:lnTo>
                    <a:lnTo>
                      <a:pt x="458" y="31"/>
                    </a:lnTo>
                    <a:lnTo>
                      <a:pt x="464" y="32"/>
                    </a:lnTo>
                    <a:lnTo>
                      <a:pt x="469" y="33"/>
                    </a:lnTo>
                    <a:lnTo>
                      <a:pt x="475" y="35"/>
                    </a:lnTo>
                    <a:lnTo>
                      <a:pt x="480" y="37"/>
                    </a:lnTo>
                    <a:lnTo>
                      <a:pt x="486" y="41"/>
                    </a:lnTo>
                    <a:lnTo>
                      <a:pt x="490" y="44"/>
                    </a:lnTo>
                    <a:lnTo>
                      <a:pt x="494" y="48"/>
                    </a:lnTo>
                    <a:lnTo>
                      <a:pt x="498" y="52"/>
                    </a:lnTo>
                    <a:lnTo>
                      <a:pt x="502" y="57"/>
                    </a:lnTo>
                    <a:lnTo>
                      <a:pt x="505" y="62"/>
                    </a:lnTo>
                    <a:lnTo>
                      <a:pt x="507" y="68"/>
                    </a:lnTo>
                    <a:lnTo>
                      <a:pt x="509" y="73"/>
                    </a:lnTo>
                    <a:lnTo>
                      <a:pt x="511" y="78"/>
                    </a:lnTo>
                    <a:lnTo>
                      <a:pt x="511" y="85"/>
                    </a:lnTo>
                    <a:lnTo>
                      <a:pt x="512" y="91"/>
                    </a:lnTo>
                    <a:lnTo>
                      <a:pt x="512" y="151"/>
                    </a:lnTo>
                    <a:lnTo>
                      <a:pt x="31" y="151"/>
                    </a:lnTo>
                    <a:lnTo>
                      <a:pt x="31" y="91"/>
                    </a:lnTo>
                    <a:lnTo>
                      <a:pt x="31" y="85"/>
                    </a:lnTo>
                    <a:lnTo>
                      <a:pt x="32" y="78"/>
                    </a:lnTo>
                    <a:lnTo>
                      <a:pt x="33" y="73"/>
                    </a:lnTo>
                    <a:lnTo>
                      <a:pt x="35" y="68"/>
                    </a:lnTo>
                    <a:lnTo>
                      <a:pt x="37" y="62"/>
                    </a:lnTo>
                    <a:lnTo>
                      <a:pt x="40" y="57"/>
                    </a:lnTo>
                    <a:lnTo>
                      <a:pt x="44" y="52"/>
                    </a:lnTo>
                    <a:lnTo>
                      <a:pt x="48" y="48"/>
                    </a:lnTo>
                    <a:lnTo>
                      <a:pt x="52" y="44"/>
                    </a:lnTo>
                    <a:lnTo>
                      <a:pt x="57" y="41"/>
                    </a:lnTo>
                    <a:lnTo>
                      <a:pt x="62" y="37"/>
                    </a:lnTo>
                    <a:lnTo>
                      <a:pt x="67" y="35"/>
                    </a:lnTo>
                    <a:lnTo>
                      <a:pt x="73" y="33"/>
                    </a:lnTo>
                    <a:lnTo>
                      <a:pt x="78" y="32"/>
                    </a:lnTo>
                    <a:lnTo>
                      <a:pt x="84" y="31"/>
                    </a:lnTo>
                    <a:lnTo>
                      <a:pt x="91" y="30"/>
                    </a:lnTo>
                    <a:close/>
                    <a:moveTo>
                      <a:pt x="31" y="181"/>
                    </a:moveTo>
                    <a:lnTo>
                      <a:pt x="512" y="181"/>
                    </a:lnTo>
                    <a:lnTo>
                      <a:pt x="512" y="723"/>
                    </a:lnTo>
                    <a:lnTo>
                      <a:pt x="31" y="723"/>
                    </a:lnTo>
                    <a:lnTo>
                      <a:pt x="31" y="181"/>
                    </a:lnTo>
                    <a:close/>
                    <a:moveTo>
                      <a:pt x="452" y="0"/>
                    </a:moveTo>
                    <a:lnTo>
                      <a:pt x="91" y="0"/>
                    </a:lnTo>
                    <a:lnTo>
                      <a:pt x="81" y="1"/>
                    </a:lnTo>
                    <a:lnTo>
                      <a:pt x="73" y="2"/>
                    </a:lnTo>
                    <a:lnTo>
                      <a:pt x="64" y="4"/>
                    </a:lnTo>
                    <a:lnTo>
                      <a:pt x="55" y="7"/>
                    </a:lnTo>
                    <a:lnTo>
                      <a:pt x="48" y="11"/>
                    </a:lnTo>
                    <a:lnTo>
                      <a:pt x="40" y="16"/>
                    </a:lnTo>
                    <a:lnTo>
                      <a:pt x="33" y="21"/>
                    </a:lnTo>
                    <a:lnTo>
                      <a:pt x="27" y="27"/>
                    </a:lnTo>
                    <a:lnTo>
                      <a:pt x="21" y="33"/>
                    </a:lnTo>
                    <a:lnTo>
                      <a:pt x="16" y="40"/>
                    </a:lnTo>
                    <a:lnTo>
                      <a:pt x="12" y="47"/>
                    </a:lnTo>
                    <a:lnTo>
                      <a:pt x="7" y="56"/>
                    </a:lnTo>
                    <a:lnTo>
                      <a:pt x="4" y="64"/>
                    </a:lnTo>
                    <a:lnTo>
                      <a:pt x="2" y="73"/>
                    </a:lnTo>
                    <a:lnTo>
                      <a:pt x="1" y="81"/>
                    </a:lnTo>
                    <a:lnTo>
                      <a:pt x="0" y="91"/>
                    </a:lnTo>
                    <a:lnTo>
                      <a:pt x="0" y="813"/>
                    </a:lnTo>
                    <a:lnTo>
                      <a:pt x="1" y="823"/>
                    </a:lnTo>
                    <a:lnTo>
                      <a:pt x="2" y="831"/>
                    </a:lnTo>
                    <a:lnTo>
                      <a:pt x="4" y="840"/>
                    </a:lnTo>
                    <a:lnTo>
                      <a:pt x="7" y="848"/>
                    </a:lnTo>
                    <a:lnTo>
                      <a:pt x="12" y="856"/>
                    </a:lnTo>
                    <a:lnTo>
                      <a:pt x="16" y="863"/>
                    </a:lnTo>
                    <a:lnTo>
                      <a:pt x="21" y="871"/>
                    </a:lnTo>
                    <a:lnTo>
                      <a:pt x="27" y="877"/>
                    </a:lnTo>
                    <a:lnTo>
                      <a:pt x="33" y="883"/>
                    </a:lnTo>
                    <a:lnTo>
                      <a:pt x="40" y="888"/>
                    </a:lnTo>
                    <a:lnTo>
                      <a:pt x="48" y="892"/>
                    </a:lnTo>
                    <a:lnTo>
                      <a:pt x="55" y="897"/>
                    </a:lnTo>
                    <a:lnTo>
                      <a:pt x="64" y="900"/>
                    </a:lnTo>
                    <a:lnTo>
                      <a:pt x="73" y="902"/>
                    </a:lnTo>
                    <a:lnTo>
                      <a:pt x="81" y="903"/>
                    </a:lnTo>
                    <a:lnTo>
                      <a:pt x="91" y="903"/>
                    </a:lnTo>
                    <a:lnTo>
                      <a:pt x="452" y="903"/>
                    </a:lnTo>
                    <a:lnTo>
                      <a:pt x="461" y="903"/>
                    </a:lnTo>
                    <a:lnTo>
                      <a:pt x="469" y="902"/>
                    </a:lnTo>
                    <a:lnTo>
                      <a:pt x="479" y="900"/>
                    </a:lnTo>
                    <a:lnTo>
                      <a:pt x="487" y="897"/>
                    </a:lnTo>
                    <a:lnTo>
                      <a:pt x="495" y="892"/>
                    </a:lnTo>
                    <a:lnTo>
                      <a:pt x="503" y="888"/>
                    </a:lnTo>
                    <a:lnTo>
                      <a:pt x="509" y="883"/>
                    </a:lnTo>
                    <a:lnTo>
                      <a:pt x="516" y="877"/>
                    </a:lnTo>
                    <a:lnTo>
                      <a:pt x="521" y="871"/>
                    </a:lnTo>
                    <a:lnTo>
                      <a:pt x="526" y="863"/>
                    </a:lnTo>
                    <a:lnTo>
                      <a:pt x="532" y="856"/>
                    </a:lnTo>
                    <a:lnTo>
                      <a:pt x="535" y="848"/>
                    </a:lnTo>
                    <a:lnTo>
                      <a:pt x="538" y="840"/>
                    </a:lnTo>
                    <a:lnTo>
                      <a:pt x="540" y="831"/>
                    </a:lnTo>
                    <a:lnTo>
                      <a:pt x="541" y="823"/>
                    </a:lnTo>
                    <a:lnTo>
                      <a:pt x="542" y="813"/>
                    </a:lnTo>
                    <a:lnTo>
                      <a:pt x="542" y="91"/>
                    </a:lnTo>
                    <a:lnTo>
                      <a:pt x="541" y="81"/>
                    </a:lnTo>
                    <a:lnTo>
                      <a:pt x="540" y="73"/>
                    </a:lnTo>
                    <a:lnTo>
                      <a:pt x="538" y="63"/>
                    </a:lnTo>
                    <a:lnTo>
                      <a:pt x="535" y="56"/>
                    </a:lnTo>
                    <a:lnTo>
                      <a:pt x="532" y="47"/>
                    </a:lnTo>
                    <a:lnTo>
                      <a:pt x="526" y="40"/>
                    </a:lnTo>
                    <a:lnTo>
                      <a:pt x="521" y="33"/>
                    </a:lnTo>
                    <a:lnTo>
                      <a:pt x="516" y="27"/>
                    </a:lnTo>
                    <a:lnTo>
                      <a:pt x="509" y="21"/>
                    </a:lnTo>
                    <a:lnTo>
                      <a:pt x="503" y="16"/>
                    </a:lnTo>
                    <a:lnTo>
                      <a:pt x="495" y="12"/>
                    </a:lnTo>
                    <a:lnTo>
                      <a:pt x="487" y="7"/>
                    </a:lnTo>
                    <a:lnTo>
                      <a:pt x="479" y="4"/>
                    </a:lnTo>
                    <a:lnTo>
                      <a:pt x="469" y="2"/>
                    </a:lnTo>
                    <a:lnTo>
                      <a:pt x="461" y="1"/>
                    </a:lnTo>
                    <a:lnTo>
                      <a:pt x="452" y="0"/>
                    </a:lnTo>
                    <a:lnTo>
                      <a:pt x="45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138"/>
              <p:cNvSpPr/>
              <p:nvPr/>
            </p:nvSpPr>
            <p:spPr bwMode="auto">
              <a:xfrm>
                <a:off x="3278188" y="1389063"/>
                <a:ext cx="76200" cy="9525"/>
              </a:xfrm>
              <a:custGeom>
                <a:avLst/>
                <a:gdLst>
                  <a:gd name="T0" fmla="*/ 15 w 240"/>
                  <a:gd name="T1" fmla="*/ 30 h 30"/>
                  <a:gd name="T2" fmla="*/ 225 w 240"/>
                  <a:gd name="T3" fmla="*/ 30 h 30"/>
                  <a:gd name="T4" fmla="*/ 228 w 240"/>
                  <a:gd name="T5" fmla="*/ 29 h 30"/>
                  <a:gd name="T6" fmla="*/ 232 w 240"/>
                  <a:gd name="T7" fmla="*/ 28 h 30"/>
                  <a:gd name="T8" fmla="*/ 234 w 240"/>
                  <a:gd name="T9" fmla="*/ 27 h 30"/>
                  <a:gd name="T10" fmla="*/ 236 w 240"/>
                  <a:gd name="T11" fmla="*/ 25 h 30"/>
                  <a:gd name="T12" fmla="*/ 238 w 240"/>
                  <a:gd name="T13" fmla="*/ 23 h 30"/>
                  <a:gd name="T14" fmla="*/ 239 w 240"/>
                  <a:gd name="T15" fmla="*/ 20 h 30"/>
                  <a:gd name="T16" fmla="*/ 240 w 240"/>
                  <a:gd name="T17" fmla="*/ 17 h 30"/>
                  <a:gd name="T18" fmla="*/ 240 w 240"/>
                  <a:gd name="T19" fmla="*/ 15 h 30"/>
                  <a:gd name="T20" fmla="*/ 240 w 240"/>
                  <a:gd name="T21" fmla="*/ 12 h 30"/>
                  <a:gd name="T22" fmla="*/ 239 w 240"/>
                  <a:gd name="T23" fmla="*/ 9 h 30"/>
                  <a:gd name="T24" fmla="*/ 238 w 240"/>
                  <a:gd name="T25" fmla="*/ 7 h 30"/>
                  <a:gd name="T26" fmla="*/ 236 w 240"/>
                  <a:gd name="T27" fmla="*/ 4 h 30"/>
                  <a:gd name="T28" fmla="*/ 234 w 240"/>
                  <a:gd name="T29" fmla="*/ 2 h 30"/>
                  <a:gd name="T30" fmla="*/ 232 w 240"/>
                  <a:gd name="T31" fmla="*/ 1 h 30"/>
                  <a:gd name="T32" fmla="*/ 228 w 240"/>
                  <a:gd name="T33" fmla="*/ 0 h 30"/>
                  <a:gd name="T34" fmla="*/ 225 w 240"/>
                  <a:gd name="T35" fmla="*/ 0 h 30"/>
                  <a:gd name="T36" fmla="*/ 15 w 240"/>
                  <a:gd name="T37" fmla="*/ 0 h 30"/>
                  <a:gd name="T38" fmla="*/ 12 w 240"/>
                  <a:gd name="T39" fmla="*/ 0 h 30"/>
                  <a:gd name="T40" fmla="*/ 9 w 240"/>
                  <a:gd name="T41" fmla="*/ 1 h 30"/>
                  <a:gd name="T42" fmla="*/ 6 w 240"/>
                  <a:gd name="T43" fmla="*/ 2 h 30"/>
                  <a:gd name="T44" fmla="*/ 4 w 240"/>
                  <a:gd name="T45" fmla="*/ 4 h 30"/>
                  <a:gd name="T46" fmla="*/ 2 w 240"/>
                  <a:gd name="T47" fmla="*/ 7 h 30"/>
                  <a:gd name="T48" fmla="*/ 1 w 240"/>
                  <a:gd name="T49" fmla="*/ 9 h 30"/>
                  <a:gd name="T50" fmla="*/ 0 w 240"/>
                  <a:gd name="T51" fmla="*/ 12 h 30"/>
                  <a:gd name="T52" fmla="*/ 0 w 240"/>
                  <a:gd name="T53" fmla="*/ 15 h 30"/>
                  <a:gd name="T54" fmla="*/ 0 w 240"/>
                  <a:gd name="T55" fmla="*/ 17 h 30"/>
                  <a:gd name="T56" fmla="*/ 1 w 240"/>
                  <a:gd name="T57" fmla="*/ 20 h 30"/>
                  <a:gd name="T58" fmla="*/ 2 w 240"/>
                  <a:gd name="T59" fmla="*/ 23 h 30"/>
                  <a:gd name="T60" fmla="*/ 4 w 240"/>
                  <a:gd name="T61" fmla="*/ 25 h 30"/>
                  <a:gd name="T62" fmla="*/ 6 w 240"/>
                  <a:gd name="T63" fmla="*/ 27 h 30"/>
                  <a:gd name="T64" fmla="*/ 9 w 240"/>
                  <a:gd name="T65" fmla="*/ 29 h 30"/>
                  <a:gd name="T66" fmla="*/ 12 w 240"/>
                  <a:gd name="T67" fmla="*/ 29 h 30"/>
                  <a:gd name="T68" fmla="*/ 15 w 240"/>
                  <a:gd name="T69" fmla="*/ 30 h 30"/>
                  <a:gd name="T70" fmla="*/ 15 w 240"/>
                  <a:gd name="T7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0" h="30">
                    <a:moveTo>
                      <a:pt x="15" y="30"/>
                    </a:moveTo>
                    <a:lnTo>
                      <a:pt x="225" y="30"/>
                    </a:lnTo>
                    <a:lnTo>
                      <a:pt x="228" y="29"/>
                    </a:lnTo>
                    <a:lnTo>
                      <a:pt x="232" y="28"/>
                    </a:lnTo>
                    <a:lnTo>
                      <a:pt x="234" y="27"/>
                    </a:lnTo>
                    <a:lnTo>
                      <a:pt x="236" y="25"/>
                    </a:lnTo>
                    <a:lnTo>
                      <a:pt x="238" y="23"/>
                    </a:lnTo>
                    <a:lnTo>
                      <a:pt x="239" y="20"/>
                    </a:lnTo>
                    <a:lnTo>
                      <a:pt x="240" y="17"/>
                    </a:lnTo>
                    <a:lnTo>
                      <a:pt x="240" y="15"/>
                    </a:lnTo>
                    <a:lnTo>
                      <a:pt x="240" y="12"/>
                    </a:lnTo>
                    <a:lnTo>
                      <a:pt x="239" y="9"/>
                    </a:lnTo>
                    <a:lnTo>
                      <a:pt x="238" y="7"/>
                    </a:lnTo>
                    <a:lnTo>
                      <a:pt x="236" y="4"/>
                    </a:lnTo>
                    <a:lnTo>
                      <a:pt x="234" y="2"/>
                    </a:lnTo>
                    <a:lnTo>
                      <a:pt x="232" y="1"/>
                    </a:lnTo>
                    <a:lnTo>
                      <a:pt x="228" y="0"/>
                    </a:lnTo>
                    <a:lnTo>
                      <a:pt x="225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4" y="25"/>
                    </a:lnTo>
                    <a:lnTo>
                      <a:pt x="6" y="27"/>
                    </a:lnTo>
                    <a:lnTo>
                      <a:pt x="9" y="29"/>
                    </a:lnTo>
                    <a:lnTo>
                      <a:pt x="12" y="29"/>
                    </a:lnTo>
                    <a:lnTo>
                      <a:pt x="15" y="30"/>
                    </a:lnTo>
                    <a:lnTo>
                      <a:pt x="1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 139"/>
              <p:cNvSpPr>
                <a:spLocks noEditPoints="1"/>
              </p:cNvSpPr>
              <p:nvPr/>
            </p:nvSpPr>
            <p:spPr bwMode="auto">
              <a:xfrm>
                <a:off x="3302000" y="1604963"/>
                <a:ext cx="28575" cy="28575"/>
              </a:xfrm>
              <a:custGeom>
                <a:avLst/>
                <a:gdLst>
                  <a:gd name="T0" fmla="*/ 42 w 90"/>
                  <a:gd name="T1" fmla="*/ 60 h 90"/>
                  <a:gd name="T2" fmla="*/ 36 w 90"/>
                  <a:gd name="T3" fmla="*/ 58 h 90"/>
                  <a:gd name="T4" fmla="*/ 32 w 90"/>
                  <a:gd name="T5" fmla="*/ 54 h 90"/>
                  <a:gd name="T6" fmla="*/ 30 w 90"/>
                  <a:gd name="T7" fmla="*/ 48 h 90"/>
                  <a:gd name="T8" fmla="*/ 30 w 90"/>
                  <a:gd name="T9" fmla="*/ 42 h 90"/>
                  <a:gd name="T10" fmla="*/ 32 w 90"/>
                  <a:gd name="T11" fmla="*/ 36 h 90"/>
                  <a:gd name="T12" fmla="*/ 36 w 90"/>
                  <a:gd name="T13" fmla="*/ 33 h 90"/>
                  <a:gd name="T14" fmla="*/ 42 w 90"/>
                  <a:gd name="T15" fmla="*/ 30 h 90"/>
                  <a:gd name="T16" fmla="*/ 48 w 90"/>
                  <a:gd name="T17" fmla="*/ 30 h 90"/>
                  <a:gd name="T18" fmla="*/ 54 w 90"/>
                  <a:gd name="T19" fmla="*/ 33 h 90"/>
                  <a:gd name="T20" fmla="*/ 58 w 90"/>
                  <a:gd name="T21" fmla="*/ 36 h 90"/>
                  <a:gd name="T22" fmla="*/ 60 w 90"/>
                  <a:gd name="T23" fmla="*/ 42 h 90"/>
                  <a:gd name="T24" fmla="*/ 60 w 90"/>
                  <a:gd name="T25" fmla="*/ 48 h 90"/>
                  <a:gd name="T26" fmla="*/ 58 w 90"/>
                  <a:gd name="T27" fmla="*/ 54 h 90"/>
                  <a:gd name="T28" fmla="*/ 54 w 90"/>
                  <a:gd name="T29" fmla="*/ 58 h 90"/>
                  <a:gd name="T30" fmla="*/ 48 w 90"/>
                  <a:gd name="T31" fmla="*/ 60 h 90"/>
                  <a:gd name="T32" fmla="*/ 45 w 90"/>
                  <a:gd name="T33" fmla="*/ 0 h 90"/>
                  <a:gd name="T34" fmla="*/ 28 w 90"/>
                  <a:gd name="T35" fmla="*/ 3 h 90"/>
                  <a:gd name="T36" fmla="*/ 13 w 90"/>
                  <a:gd name="T37" fmla="*/ 13 h 90"/>
                  <a:gd name="T38" fmla="*/ 3 w 90"/>
                  <a:gd name="T39" fmla="*/ 28 h 90"/>
                  <a:gd name="T40" fmla="*/ 0 w 90"/>
                  <a:gd name="T41" fmla="*/ 45 h 90"/>
                  <a:gd name="T42" fmla="*/ 3 w 90"/>
                  <a:gd name="T43" fmla="*/ 63 h 90"/>
                  <a:gd name="T44" fmla="*/ 13 w 90"/>
                  <a:gd name="T45" fmla="*/ 77 h 90"/>
                  <a:gd name="T46" fmla="*/ 28 w 90"/>
                  <a:gd name="T47" fmla="*/ 87 h 90"/>
                  <a:gd name="T48" fmla="*/ 45 w 90"/>
                  <a:gd name="T49" fmla="*/ 90 h 90"/>
                  <a:gd name="T50" fmla="*/ 62 w 90"/>
                  <a:gd name="T51" fmla="*/ 87 h 90"/>
                  <a:gd name="T52" fmla="*/ 77 w 90"/>
                  <a:gd name="T53" fmla="*/ 77 h 90"/>
                  <a:gd name="T54" fmla="*/ 87 w 90"/>
                  <a:gd name="T55" fmla="*/ 63 h 90"/>
                  <a:gd name="T56" fmla="*/ 90 w 90"/>
                  <a:gd name="T57" fmla="*/ 45 h 90"/>
                  <a:gd name="T58" fmla="*/ 87 w 90"/>
                  <a:gd name="T59" fmla="*/ 28 h 90"/>
                  <a:gd name="T60" fmla="*/ 77 w 90"/>
                  <a:gd name="T61" fmla="*/ 13 h 90"/>
                  <a:gd name="T62" fmla="*/ 62 w 90"/>
                  <a:gd name="T63" fmla="*/ 3 h 90"/>
                  <a:gd name="T64" fmla="*/ 45 w 90"/>
                  <a:gd name="T65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0" h="90">
                    <a:moveTo>
                      <a:pt x="45" y="60"/>
                    </a:moveTo>
                    <a:lnTo>
                      <a:pt x="42" y="60"/>
                    </a:lnTo>
                    <a:lnTo>
                      <a:pt x="40" y="59"/>
                    </a:lnTo>
                    <a:lnTo>
                      <a:pt x="36" y="58"/>
                    </a:lnTo>
                    <a:lnTo>
                      <a:pt x="34" y="56"/>
                    </a:lnTo>
                    <a:lnTo>
                      <a:pt x="32" y="54"/>
                    </a:lnTo>
                    <a:lnTo>
                      <a:pt x="31" y="51"/>
                    </a:lnTo>
                    <a:lnTo>
                      <a:pt x="30" y="48"/>
                    </a:lnTo>
                    <a:lnTo>
                      <a:pt x="30" y="45"/>
                    </a:lnTo>
                    <a:lnTo>
                      <a:pt x="30" y="42"/>
                    </a:lnTo>
                    <a:lnTo>
                      <a:pt x="31" y="40"/>
                    </a:lnTo>
                    <a:lnTo>
                      <a:pt x="32" y="36"/>
                    </a:lnTo>
                    <a:lnTo>
                      <a:pt x="34" y="34"/>
                    </a:lnTo>
                    <a:lnTo>
                      <a:pt x="36" y="33"/>
                    </a:lnTo>
                    <a:lnTo>
                      <a:pt x="40" y="31"/>
                    </a:lnTo>
                    <a:lnTo>
                      <a:pt x="42" y="30"/>
                    </a:lnTo>
                    <a:lnTo>
                      <a:pt x="45" y="30"/>
                    </a:lnTo>
                    <a:lnTo>
                      <a:pt x="48" y="30"/>
                    </a:lnTo>
                    <a:lnTo>
                      <a:pt x="51" y="31"/>
                    </a:lnTo>
                    <a:lnTo>
                      <a:pt x="54" y="33"/>
                    </a:lnTo>
                    <a:lnTo>
                      <a:pt x="56" y="34"/>
                    </a:lnTo>
                    <a:lnTo>
                      <a:pt x="58" y="36"/>
                    </a:lnTo>
                    <a:lnTo>
                      <a:pt x="59" y="40"/>
                    </a:lnTo>
                    <a:lnTo>
                      <a:pt x="60" y="42"/>
                    </a:lnTo>
                    <a:lnTo>
                      <a:pt x="60" y="45"/>
                    </a:lnTo>
                    <a:lnTo>
                      <a:pt x="60" y="48"/>
                    </a:lnTo>
                    <a:lnTo>
                      <a:pt x="59" y="51"/>
                    </a:lnTo>
                    <a:lnTo>
                      <a:pt x="58" y="54"/>
                    </a:lnTo>
                    <a:lnTo>
                      <a:pt x="56" y="56"/>
                    </a:lnTo>
                    <a:lnTo>
                      <a:pt x="54" y="58"/>
                    </a:lnTo>
                    <a:lnTo>
                      <a:pt x="51" y="59"/>
                    </a:lnTo>
                    <a:lnTo>
                      <a:pt x="48" y="60"/>
                    </a:lnTo>
                    <a:lnTo>
                      <a:pt x="45" y="60"/>
                    </a:lnTo>
                    <a:close/>
                    <a:moveTo>
                      <a:pt x="45" y="0"/>
                    </a:moveTo>
                    <a:lnTo>
                      <a:pt x="36" y="1"/>
                    </a:lnTo>
                    <a:lnTo>
                      <a:pt x="28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20"/>
                    </a:lnTo>
                    <a:lnTo>
                      <a:pt x="3" y="28"/>
                    </a:lnTo>
                    <a:lnTo>
                      <a:pt x="1" y="36"/>
                    </a:lnTo>
                    <a:lnTo>
                      <a:pt x="0" y="45"/>
                    </a:lnTo>
                    <a:lnTo>
                      <a:pt x="1" y="55"/>
                    </a:lnTo>
                    <a:lnTo>
                      <a:pt x="3" y="63"/>
                    </a:lnTo>
                    <a:lnTo>
                      <a:pt x="8" y="71"/>
                    </a:lnTo>
                    <a:lnTo>
                      <a:pt x="13" y="77"/>
                    </a:lnTo>
                    <a:lnTo>
                      <a:pt x="20" y="82"/>
                    </a:lnTo>
                    <a:lnTo>
                      <a:pt x="28" y="87"/>
                    </a:lnTo>
                    <a:lnTo>
                      <a:pt x="36" y="89"/>
                    </a:lnTo>
                    <a:lnTo>
                      <a:pt x="45" y="90"/>
                    </a:lnTo>
                    <a:lnTo>
                      <a:pt x="55" y="89"/>
                    </a:lnTo>
                    <a:lnTo>
                      <a:pt x="62" y="87"/>
                    </a:lnTo>
                    <a:lnTo>
                      <a:pt x="71" y="82"/>
                    </a:lnTo>
                    <a:lnTo>
                      <a:pt x="77" y="77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5"/>
                    </a:lnTo>
                    <a:lnTo>
                      <a:pt x="90" y="45"/>
                    </a:lnTo>
                    <a:lnTo>
                      <a:pt x="89" y="36"/>
                    </a:lnTo>
                    <a:lnTo>
                      <a:pt x="87" y="28"/>
                    </a:lnTo>
                    <a:lnTo>
                      <a:pt x="83" y="20"/>
                    </a:lnTo>
                    <a:lnTo>
                      <a:pt x="77" y="13"/>
                    </a:lnTo>
                    <a:lnTo>
                      <a:pt x="71" y="7"/>
                    </a:lnTo>
                    <a:lnTo>
                      <a:pt x="62" y="3"/>
                    </a:lnTo>
                    <a:lnTo>
                      <a:pt x="55" y="1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9139" y="975"/>
              <a:ext cx="2868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latin typeface="PingFang SC Semibold" panose="020B0400000000000000" charset="-122"/>
                  <a:ea typeface="PingFang SC Semibold" panose="020B0400000000000000" charset="-122"/>
                  <a:sym typeface="+mn-ea"/>
                </a:rPr>
                <a:t>什么是零知识证明</a:t>
              </a:r>
              <a:endParaRPr lang="zh-CN" altLang="en-US" sz="1600" b="1" dirty="0">
                <a:latin typeface="PingFang SC Semibold" panose="020B0400000000000000" charset="-122"/>
                <a:ea typeface="PingFang SC Semibold" panose="020B0400000000000000" charset="-122"/>
                <a:sym typeface="+mn-ea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1446530" y="3692560"/>
            <a:ext cx="61361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kumimoji="1" lang="en-US" altLang="zh-CN" sz="1600" dirty="0"/>
              <a:t>Alice</a:t>
            </a:r>
            <a:r>
              <a:rPr kumimoji="1" lang="zh-CN" altLang="en-US" sz="1600" dirty="0"/>
              <a:t> 到达</a:t>
            </a:r>
            <a:r>
              <a:rPr kumimoji="1" lang="en-US" altLang="zh-CN" sz="1600" dirty="0"/>
              <a:t>B</a:t>
            </a:r>
            <a:r>
              <a:rPr kumimoji="1" lang="zh-CN" altLang="en-US" sz="1600" dirty="0"/>
              <a:t>点，</a:t>
            </a:r>
            <a:r>
              <a:rPr kumimoji="1" lang="en-US" altLang="zh-CN" sz="1600" dirty="0"/>
              <a:t>Bob</a:t>
            </a:r>
            <a:r>
              <a:rPr kumimoji="1" lang="zh-CN" altLang="en-US" sz="1600" dirty="0"/>
              <a:t>到达</a:t>
            </a:r>
            <a:r>
              <a:rPr kumimoji="1" lang="en-US" altLang="zh-CN" sz="1600" dirty="0"/>
              <a:t>A</a:t>
            </a:r>
            <a:r>
              <a:rPr kumimoji="1" lang="zh-CN" altLang="en-US" sz="1600" dirty="0"/>
              <a:t>点</a:t>
            </a:r>
            <a:endParaRPr kumimoji="1" lang="en-US" altLang="zh-CN" sz="1600" dirty="0"/>
          </a:p>
          <a:p>
            <a:pPr marL="342900" indent="-342900">
              <a:buAutoNum type="arabicPeriod"/>
            </a:pPr>
            <a:endParaRPr kumimoji="1" lang="en-US" altLang="zh-CN" sz="1600" dirty="0"/>
          </a:p>
          <a:p>
            <a:pPr marL="342900" indent="-342900">
              <a:buAutoNum type="arabicPeriod"/>
            </a:pPr>
            <a:r>
              <a:rPr kumimoji="1" lang="en-US" altLang="zh-CN" sz="1600" dirty="0"/>
              <a:t>Bob</a:t>
            </a:r>
            <a:r>
              <a:rPr kumimoji="1" lang="zh-CN" altLang="en-US" sz="1600" dirty="0"/>
              <a:t>让</a:t>
            </a:r>
            <a:r>
              <a:rPr kumimoji="1" lang="en-US" altLang="zh-CN" sz="1600" dirty="0"/>
              <a:t>Alice</a:t>
            </a:r>
            <a:r>
              <a:rPr kumimoji="1" lang="zh-CN" altLang="en-US" sz="1600" dirty="0"/>
              <a:t>从</a:t>
            </a:r>
            <a:r>
              <a:rPr kumimoji="1" lang="en-US" altLang="zh-CN" sz="1600" dirty="0"/>
              <a:t>C/D</a:t>
            </a:r>
            <a:r>
              <a:rPr kumimoji="1" lang="zh-CN" altLang="en-US" sz="1600" dirty="0"/>
              <a:t>进入</a:t>
            </a:r>
            <a:r>
              <a:rPr kumimoji="1" lang="en-US" altLang="zh-CN" sz="1600" dirty="0"/>
              <a:t>(</a:t>
            </a:r>
            <a:r>
              <a:rPr kumimoji="1" lang="zh-CN" altLang="en-US" sz="1600" dirty="0"/>
              <a:t>本例中为</a:t>
            </a:r>
            <a:r>
              <a:rPr kumimoji="1" lang="en-US" altLang="zh-CN" sz="1600" dirty="0"/>
              <a:t>C)</a:t>
            </a:r>
            <a:endParaRPr kumimoji="1" lang="en-US" altLang="zh-CN" sz="1600" dirty="0"/>
          </a:p>
          <a:p>
            <a:pPr marL="342900" indent="-342900">
              <a:buAutoNum type="arabicPeriod"/>
            </a:pPr>
            <a:endParaRPr kumimoji="1" lang="en-US" altLang="zh-CN" sz="1600" dirty="0"/>
          </a:p>
          <a:p>
            <a:pPr marL="342900" indent="-342900">
              <a:buAutoNum type="arabicPeriod"/>
            </a:pPr>
            <a:r>
              <a:rPr kumimoji="1" lang="en-US" altLang="zh-CN" sz="1600" dirty="0"/>
              <a:t>Bob</a:t>
            </a:r>
            <a:r>
              <a:rPr kumimoji="1" lang="zh-CN" altLang="en-US" sz="1600" dirty="0"/>
              <a:t>让</a:t>
            </a:r>
            <a:r>
              <a:rPr kumimoji="1" lang="en-US" altLang="zh-CN" sz="1600" dirty="0"/>
              <a:t>Alice</a:t>
            </a:r>
            <a:r>
              <a:rPr kumimoji="1" lang="zh-CN" altLang="en-US" sz="1600" dirty="0"/>
              <a:t>从</a:t>
            </a:r>
            <a:r>
              <a:rPr kumimoji="1" lang="en-US" altLang="zh-CN" sz="1600" dirty="0"/>
              <a:t>C/D</a:t>
            </a:r>
            <a:r>
              <a:rPr kumimoji="1" lang="zh-CN" altLang="en-US" sz="1600" dirty="0"/>
              <a:t>出来</a:t>
            </a:r>
            <a:r>
              <a:rPr kumimoji="1" lang="en-US" altLang="zh-CN" sz="1600" dirty="0"/>
              <a:t>(</a:t>
            </a:r>
            <a:r>
              <a:rPr kumimoji="1" lang="zh-CN" altLang="en-US" sz="1600" dirty="0"/>
              <a:t>本例中为</a:t>
            </a:r>
            <a:r>
              <a:rPr kumimoji="1" lang="en-US" altLang="zh-CN" sz="1600" dirty="0"/>
              <a:t>D)</a:t>
            </a:r>
            <a:endParaRPr kumimoji="1" lang="zh-CN" altLang="en-US" sz="1600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8107" y="1974308"/>
            <a:ext cx="4405857" cy="3665743"/>
          </a:xfrm>
          <a:prstGeom prst="rect">
            <a:avLst/>
          </a:prstGeom>
        </p:spPr>
      </p:pic>
      <p:sp>
        <p:nvSpPr>
          <p:cNvPr id="30" name="笑脸 29"/>
          <p:cNvSpPr/>
          <p:nvPr/>
        </p:nvSpPr>
        <p:spPr>
          <a:xfrm>
            <a:off x="9127973" y="3672229"/>
            <a:ext cx="430306" cy="443678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笑脸 30"/>
          <p:cNvSpPr/>
          <p:nvPr/>
        </p:nvSpPr>
        <p:spPr>
          <a:xfrm>
            <a:off x="8273192" y="3396103"/>
            <a:ext cx="430306" cy="44367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1;p31"/>
          <p:cNvSpPr/>
          <p:nvPr/>
        </p:nvSpPr>
        <p:spPr>
          <a:xfrm>
            <a:off x="538020" y="502880"/>
            <a:ext cx="469200" cy="469200"/>
          </a:xfrm>
          <a:prstGeom prst="ellipse">
            <a:avLst/>
          </a:prstGeom>
          <a:solidFill>
            <a:srgbClr val="456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4" name="Google Shape;482;p31"/>
          <p:cNvSpPr/>
          <p:nvPr/>
        </p:nvSpPr>
        <p:spPr>
          <a:xfrm>
            <a:off x="725520" y="1140805"/>
            <a:ext cx="94200" cy="94200"/>
          </a:xfrm>
          <a:prstGeom prst="ellipse">
            <a:avLst/>
          </a:prstGeom>
          <a:solidFill>
            <a:srgbClr val="456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540885" y="467360"/>
            <a:ext cx="2844165" cy="533400"/>
            <a:chOff x="7680" y="818"/>
            <a:chExt cx="4479" cy="840"/>
          </a:xfrm>
        </p:grpSpPr>
        <p:sp>
          <p:nvSpPr>
            <p:cNvPr id="54" name="Rectangle: Rounded Corners 6"/>
            <p:cNvSpPr/>
            <p:nvPr/>
          </p:nvSpPr>
          <p:spPr>
            <a:xfrm>
              <a:off x="7680" y="818"/>
              <a:ext cx="4479" cy="840"/>
            </a:xfrm>
            <a:prstGeom prst="roundRect">
              <a:avLst>
                <a:gd name="adj" fmla="val 50000"/>
              </a:avLst>
            </a:prstGeom>
            <a:solidFill>
              <a:srgbClr val="FFC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: Rounded Corners 31"/>
            <p:cNvSpPr/>
            <p:nvPr/>
          </p:nvSpPr>
          <p:spPr>
            <a:xfrm>
              <a:off x="7680" y="818"/>
              <a:ext cx="1286" cy="840"/>
            </a:xfrm>
            <a:prstGeom prst="roundRect">
              <a:avLst>
                <a:gd name="adj" fmla="val 50000"/>
              </a:avLst>
            </a:prstGeom>
            <a:solidFill>
              <a:srgbClr val="456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6" name="Group 33"/>
            <p:cNvGrpSpPr/>
            <p:nvPr/>
          </p:nvGrpSpPr>
          <p:grpSpPr>
            <a:xfrm>
              <a:off x="8152" y="975"/>
              <a:ext cx="318" cy="527"/>
              <a:chOff x="3228975" y="1360488"/>
              <a:chExt cx="173038" cy="287338"/>
            </a:xfrm>
            <a:solidFill>
              <a:schemeClr val="bg1"/>
            </a:solidFill>
          </p:grpSpPr>
          <p:sp>
            <p:nvSpPr>
              <p:cNvPr id="57" name="Freeform 137"/>
              <p:cNvSpPr>
                <a:spLocks noEditPoints="1"/>
              </p:cNvSpPr>
              <p:nvPr/>
            </p:nvSpPr>
            <p:spPr bwMode="auto">
              <a:xfrm>
                <a:off x="3228975" y="1360488"/>
                <a:ext cx="173038" cy="287338"/>
              </a:xfrm>
              <a:custGeom>
                <a:avLst/>
                <a:gdLst>
                  <a:gd name="T0" fmla="*/ 84 w 542"/>
                  <a:gd name="T1" fmla="*/ 873 h 903"/>
                  <a:gd name="T2" fmla="*/ 67 w 542"/>
                  <a:gd name="T3" fmla="*/ 869 h 903"/>
                  <a:gd name="T4" fmla="*/ 52 w 542"/>
                  <a:gd name="T5" fmla="*/ 859 h 903"/>
                  <a:gd name="T6" fmla="*/ 40 w 542"/>
                  <a:gd name="T7" fmla="*/ 847 h 903"/>
                  <a:gd name="T8" fmla="*/ 33 w 542"/>
                  <a:gd name="T9" fmla="*/ 831 h 903"/>
                  <a:gd name="T10" fmla="*/ 31 w 542"/>
                  <a:gd name="T11" fmla="*/ 813 h 903"/>
                  <a:gd name="T12" fmla="*/ 512 w 542"/>
                  <a:gd name="T13" fmla="*/ 813 h 903"/>
                  <a:gd name="T14" fmla="*/ 509 w 542"/>
                  <a:gd name="T15" fmla="*/ 831 h 903"/>
                  <a:gd name="T16" fmla="*/ 502 w 542"/>
                  <a:gd name="T17" fmla="*/ 847 h 903"/>
                  <a:gd name="T18" fmla="*/ 490 w 542"/>
                  <a:gd name="T19" fmla="*/ 859 h 903"/>
                  <a:gd name="T20" fmla="*/ 475 w 542"/>
                  <a:gd name="T21" fmla="*/ 869 h 903"/>
                  <a:gd name="T22" fmla="*/ 458 w 542"/>
                  <a:gd name="T23" fmla="*/ 873 h 903"/>
                  <a:gd name="T24" fmla="*/ 452 w 542"/>
                  <a:gd name="T25" fmla="*/ 30 h 903"/>
                  <a:gd name="T26" fmla="*/ 469 w 542"/>
                  <a:gd name="T27" fmla="*/ 33 h 903"/>
                  <a:gd name="T28" fmla="*/ 486 w 542"/>
                  <a:gd name="T29" fmla="*/ 41 h 903"/>
                  <a:gd name="T30" fmla="*/ 498 w 542"/>
                  <a:gd name="T31" fmla="*/ 52 h 903"/>
                  <a:gd name="T32" fmla="*/ 507 w 542"/>
                  <a:gd name="T33" fmla="*/ 68 h 903"/>
                  <a:gd name="T34" fmla="*/ 511 w 542"/>
                  <a:gd name="T35" fmla="*/ 85 h 903"/>
                  <a:gd name="T36" fmla="*/ 31 w 542"/>
                  <a:gd name="T37" fmla="*/ 151 h 903"/>
                  <a:gd name="T38" fmla="*/ 32 w 542"/>
                  <a:gd name="T39" fmla="*/ 78 h 903"/>
                  <a:gd name="T40" fmla="*/ 37 w 542"/>
                  <a:gd name="T41" fmla="*/ 62 h 903"/>
                  <a:gd name="T42" fmla="*/ 48 w 542"/>
                  <a:gd name="T43" fmla="*/ 48 h 903"/>
                  <a:gd name="T44" fmla="*/ 62 w 542"/>
                  <a:gd name="T45" fmla="*/ 37 h 903"/>
                  <a:gd name="T46" fmla="*/ 78 w 542"/>
                  <a:gd name="T47" fmla="*/ 32 h 903"/>
                  <a:gd name="T48" fmla="*/ 31 w 542"/>
                  <a:gd name="T49" fmla="*/ 181 h 903"/>
                  <a:gd name="T50" fmla="*/ 31 w 542"/>
                  <a:gd name="T51" fmla="*/ 723 h 903"/>
                  <a:gd name="T52" fmla="*/ 91 w 542"/>
                  <a:gd name="T53" fmla="*/ 0 h 903"/>
                  <a:gd name="T54" fmla="*/ 64 w 542"/>
                  <a:gd name="T55" fmla="*/ 4 h 903"/>
                  <a:gd name="T56" fmla="*/ 40 w 542"/>
                  <a:gd name="T57" fmla="*/ 16 h 903"/>
                  <a:gd name="T58" fmla="*/ 21 w 542"/>
                  <a:gd name="T59" fmla="*/ 33 h 903"/>
                  <a:gd name="T60" fmla="*/ 7 w 542"/>
                  <a:gd name="T61" fmla="*/ 56 h 903"/>
                  <a:gd name="T62" fmla="*/ 1 w 542"/>
                  <a:gd name="T63" fmla="*/ 81 h 903"/>
                  <a:gd name="T64" fmla="*/ 1 w 542"/>
                  <a:gd name="T65" fmla="*/ 823 h 903"/>
                  <a:gd name="T66" fmla="*/ 7 w 542"/>
                  <a:gd name="T67" fmla="*/ 848 h 903"/>
                  <a:gd name="T68" fmla="*/ 21 w 542"/>
                  <a:gd name="T69" fmla="*/ 871 h 903"/>
                  <a:gd name="T70" fmla="*/ 40 w 542"/>
                  <a:gd name="T71" fmla="*/ 888 h 903"/>
                  <a:gd name="T72" fmla="*/ 64 w 542"/>
                  <a:gd name="T73" fmla="*/ 900 h 903"/>
                  <a:gd name="T74" fmla="*/ 91 w 542"/>
                  <a:gd name="T75" fmla="*/ 903 h 903"/>
                  <a:gd name="T76" fmla="*/ 469 w 542"/>
                  <a:gd name="T77" fmla="*/ 902 h 903"/>
                  <a:gd name="T78" fmla="*/ 495 w 542"/>
                  <a:gd name="T79" fmla="*/ 892 h 903"/>
                  <a:gd name="T80" fmla="*/ 516 w 542"/>
                  <a:gd name="T81" fmla="*/ 877 h 903"/>
                  <a:gd name="T82" fmla="*/ 532 w 542"/>
                  <a:gd name="T83" fmla="*/ 856 h 903"/>
                  <a:gd name="T84" fmla="*/ 540 w 542"/>
                  <a:gd name="T85" fmla="*/ 831 h 903"/>
                  <a:gd name="T86" fmla="*/ 542 w 542"/>
                  <a:gd name="T87" fmla="*/ 91 h 903"/>
                  <a:gd name="T88" fmla="*/ 538 w 542"/>
                  <a:gd name="T89" fmla="*/ 63 h 903"/>
                  <a:gd name="T90" fmla="*/ 526 w 542"/>
                  <a:gd name="T91" fmla="*/ 40 h 903"/>
                  <a:gd name="T92" fmla="*/ 509 w 542"/>
                  <a:gd name="T93" fmla="*/ 21 h 903"/>
                  <a:gd name="T94" fmla="*/ 487 w 542"/>
                  <a:gd name="T95" fmla="*/ 7 h 903"/>
                  <a:gd name="T96" fmla="*/ 461 w 542"/>
                  <a:gd name="T97" fmla="*/ 1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42" h="903">
                    <a:moveTo>
                      <a:pt x="452" y="873"/>
                    </a:moveTo>
                    <a:lnTo>
                      <a:pt x="91" y="873"/>
                    </a:lnTo>
                    <a:lnTo>
                      <a:pt x="84" y="873"/>
                    </a:lnTo>
                    <a:lnTo>
                      <a:pt x="78" y="872"/>
                    </a:lnTo>
                    <a:lnTo>
                      <a:pt x="73" y="871"/>
                    </a:lnTo>
                    <a:lnTo>
                      <a:pt x="67" y="869"/>
                    </a:lnTo>
                    <a:lnTo>
                      <a:pt x="62" y="867"/>
                    </a:lnTo>
                    <a:lnTo>
                      <a:pt x="57" y="863"/>
                    </a:lnTo>
                    <a:lnTo>
                      <a:pt x="52" y="859"/>
                    </a:lnTo>
                    <a:lnTo>
                      <a:pt x="48" y="856"/>
                    </a:lnTo>
                    <a:lnTo>
                      <a:pt x="44" y="852"/>
                    </a:lnTo>
                    <a:lnTo>
                      <a:pt x="40" y="847"/>
                    </a:lnTo>
                    <a:lnTo>
                      <a:pt x="37" y="842"/>
                    </a:lnTo>
                    <a:lnTo>
                      <a:pt x="35" y="837"/>
                    </a:lnTo>
                    <a:lnTo>
                      <a:pt x="33" y="831"/>
                    </a:lnTo>
                    <a:lnTo>
                      <a:pt x="32" y="826"/>
                    </a:lnTo>
                    <a:lnTo>
                      <a:pt x="31" y="819"/>
                    </a:lnTo>
                    <a:lnTo>
                      <a:pt x="31" y="813"/>
                    </a:lnTo>
                    <a:lnTo>
                      <a:pt x="31" y="753"/>
                    </a:lnTo>
                    <a:lnTo>
                      <a:pt x="512" y="753"/>
                    </a:lnTo>
                    <a:lnTo>
                      <a:pt x="512" y="813"/>
                    </a:lnTo>
                    <a:lnTo>
                      <a:pt x="511" y="819"/>
                    </a:lnTo>
                    <a:lnTo>
                      <a:pt x="511" y="825"/>
                    </a:lnTo>
                    <a:lnTo>
                      <a:pt x="509" y="831"/>
                    </a:lnTo>
                    <a:lnTo>
                      <a:pt x="507" y="837"/>
                    </a:lnTo>
                    <a:lnTo>
                      <a:pt x="505" y="842"/>
                    </a:lnTo>
                    <a:lnTo>
                      <a:pt x="502" y="847"/>
                    </a:lnTo>
                    <a:lnTo>
                      <a:pt x="498" y="852"/>
                    </a:lnTo>
                    <a:lnTo>
                      <a:pt x="494" y="856"/>
                    </a:lnTo>
                    <a:lnTo>
                      <a:pt x="490" y="859"/>
                    </a:lnTo>
                    <a:lnTo>
                      <a:pt x="486" y="863"/>
                    </a:lnTo>
                    <a:lnTo>
                      <a:pt x="480" y="867"/>
                    </a:lnTo>
                    <a:lnTo>
                      <a:pt x="475" y="869"/>
                    </a:lnTo>
                    <a:lnTo>
                      <a:pt x="469" y="871"/>
                    </a:lnTo>
                    <a:lnTo>
                      <a:pt x="464" y="872"/>
                    </a:lnTo>
                    <a:lnTo>
                      <a:pt x="458" y="873"/>
                    </a:lnTo>
                    <a:lnTo>
                      <a:pt x="452" y="873"/>
                    </a:lnTo>
                    <a:close/>
                    <a:moveTo>
                      <a:pt x="91" y="30"/>
                    </a:moveTo>
                    <a:lnTo>
                      <a:pt x="452" y="30"/>
                    </a:lnTo>
                    <a:lnTo>
                      <a:pt x="458" y="31"/>
                    </a:lnTo>
                    <a:lnTo>
                      <a:pt x="464" y="32"/>
                    </a:lnTo>
                    <a:lnTo>
                      <a:pt x="469" y="33"/>
                    </a:lnTo>
                    <a:lnTo>
                      <a:pt x="475" y="35"/>
                    </a:lnTo>
                    <a:lnTo>
                      <a:pt x="480" y="37"/>
                    </a:lnTo>
                    <a:lnTo>
                      <a:pt x="486" y="41"/>
                    </a:lnTo>
                    <a:lnTo>
                      <a:pt x="490" y="44"/>
                    </a:lnTo>
                    <a:lnTo>
                      <a:pt x="494" y="48"/>
                    </a:lnTo>
                    <a:lnTo>
                      <a:pt x="498" y="52"/>
                    </a:lnTo>
                    <a:lnTo>
                      <a:pt x="502" y="57"/>
                    </a:lnTo>
                    <a:lnTo>
                      <a:pt x="505" y="62"/>
                    </a:lnTo>
                    <a:lnTo>
                      <a:pt x="507" y="68"/>
                    </a:lnTo>
                    <a:lnTo>
                      <a:pt x="509" y="73"/>
                    </a:lnTo>
                    <a:lnTo>
                      <a:pt x="511" y="78"/>
                    </a:lnTo>
                    <a:lnTo>
                      <a:pt x="511" y="85"/>
                    </a:lnTo>
                    <a:lnTo>
                      <a:pt x="512" y="91"/>
                    </a:lnTo>
                    <a:lnTo>
                      <a:pt x="512" y="151"/>
                    </a:lnTo>
                    <a:lnTo>
                      <a:pt x="31" y="151"/>
                    </a:lnTo>
                    <a:lnTo>
                      <a:pt x="31" y="91"/>
                    </a:lnTo>
                    <a:lnTo>
                      <a:pt x="31" y="85"/>
                    </a:lnTo>
                    <a:lnTo>
                      <a:pt x="32" y="78"/>
                    </a:lnTo>
                    <a:lnTo>
                      <a:pt x="33" y="73"/>
                    </a:lnTo>
                    <a:lnTo>
                      <a:pt x="35" y="68"/>
                    </a:lnTo>
                    <a:lnTo>
                      <a:pt x="37" y="62"/>
                    </a:lnTo>
                    <a:lnTo>
                      <a:pt x="40" y="57"/>
                    </a:lnTo>
                    <a:lnTo>
                      <a:pt x="44" y="52"/>
                    </a:lnTo>
                    <a:lnTo>
                      <a:pt x="48" y="48"/>
                    </a:lnTo>
                    <a:lnTo>
                      <a:pt x="52" y="44"/>
                    </a:lnTo>
                    <a:lnTo>
                      <a:pt x="57" y="41"/>
                    </a:lnTo>
                    <a:lnTo>
                      <a:pt x="62" y="37"/>
                    </a:lnTo>
                    <a:lnTo>
                      <a:pt x="67" y="35"/>
                    </a:lnTo>
                    <a:lnTo>
                      <a:pt x="73" y="33"/>
                    </a:lnTo>
                    <a:lnTo>
                      <a:pt x="78" y="32"/>
                    </a:lnTo>
                    <a:lnTo>
                      <a:pt x="84" y="31"/>
                    </a:lnTo>
                    <a:lnTo>
                      <a:pt x="91" y="30"/>
                    </a:lnTo>
                    <a:close/>
                    <a:moveTo>
                      <a:pt x="31" y="181"/>
                    </a:moveTo>
                    <a:lnTo>
                      <a:pt x="512" y="181"/>
                    </a:lnTo>
                    <a:lnTo>
                      <a:pt x="512" y="723"/>
                    </a:lnTo>
                    <a:lnTo>
                      <a:pt x="31" y="723"/>
                    </a:lnTo>
                    <a:lnTo>
                      <a:pt x="31" y="181"/>
                    </a:lnTo>
                    <a:close/>
                    <a:moveTo>
                      <a:pt x="452" y="0"/>
                    </a:moveTo>
                    <a:lnTo>
                      <a:pt x="91" y="0"/>
                    </a:lnTo>
                    <a:lnTo>
                      <a:pt x="81" y="1"/>
                    </a:lnTo>
                    <a:lnTo>
                      <a:pt x="73" y="2"/>
                    </a:lnTo>
                    <a:lnTo>
                      <a:pt x="64" y="4"/>
                    </a:lnTo>
                    <a:lnTo>
                      <a:pt x="55" y="7"/>
                    </a:lnTo>
                    <a:lnTo>
                      <a:pt x="48" y="11"/>
                    </a:lnTo>
                    <a:lnTo>
                      <a:pt x="40" y="16"/>
                    </a:lnTo>
                    <a:lnTo>
                      <a:pt x="33" y="21"/>
                    </a:lnTo>
                    <a:lnTo>
                      <a:pt x="27" y="27"/>
                    </a:lnTo>
                    <a:lnTo>
                      <a:pt x="21" y="33"/>
                    </a:lnTo>
                    <a:lnTo>
                      <a:pt x="16" y="40"/>
                    </a:lnTo>
                    <a:lnTo>
                      <a:pt x="12" y="47"/>
                    </a:lnTo>
                    <a:lnTo>
                      <a:pt x="7" y="56"/>
                    </a:lnTo>
                    <a:lnTo>
                      <a:pt x="4" y="64"/>
                    </a:lnTo>
                    <a:lnTo>
                      <a:pt x="2" y="73"/>
                    </a:lnTo>
                    <a:lnTo>
                      <a:pt x="1" y="81"/>
                    </a:lnTo>
                    <a:lnTo>
                      <a:pt x="0" y="91"/>
                    </a:lnTo>
                    <a:lnTo>
                      <a:pt x="0" y="813"/>
                    </a:lnTo>
                    <a:lnTo>
                      <a:pt x="1" y="823"/>
                    </a:lnTo>
                    <a:lnTo>
                      <a:pt x="2" y="831"/>
                    </a:lnTo>
                    <a:lnTo>
                      <a:pt x="4" y="840"/>
                    </a:lnTo>
                    <a:lnTo>
                      <a:pt x="7" y="848"/>
                    </a:lnTo>
                    <a:lnTo>
                      <a:pt x="12" y="856"/>
                    </a:lnTo>
                    <a:lnTo>
                      <a:pt x="16" y="863"/>
                    </a:lnTo>
                    <a:lnTo>
                      <a:pt x="21" y="871"/>
                    </a:lnTo>
                    <a:lnTo>
                      <a:pt x="27" y="877"/>
                    </a:lnTo>
                    <a:lnTo>
                      <a:pt x="33" y="883"/>
                    </a:lnTo>
                    <a:lnTo>
                      <a:pt x="40" y="888"/>
                    </a:lnTo>
                    <a:lnTo>
                      <a:pt x="48" y="892"/>
                    </a:lnTo>
                    <a:lnTo>
                      <a:pt x="55" y="897"/>
                    </a:lnTo>
                    <a:lnTo>
                      <a:pt x="64" y="900"/>
                    </a:lnTo>
                    <a:lnTo>
                      <a:pt x="73" y="902"/>
                    </a:lnTo>
                    <a:lnTo>
                      <a:pt x="81" y="903"/>
                    </a:lnTo>
                    <a:lnTo>
                      <a:pt x="91" y="903"/>
                    </a:lnTo>
                    <a:lnTo>
                      <a:pt x="452" y="903"/>
                    </a:lnTo>
                    <a:lnTo>
                      <a:pt x="461" y="903"/>
                    </a:lnTo>
                    <a:lnTo>
                      <a:pt x="469" y="902"/>
                    </a:lnTo>
                    <a:lnTo>
                      <a:pt x="479" y="900"/>
                    </a:lnTo>
                    <a:lnTo>
                      <a:pt x="487" y="897"/>
                    </a:lnTo>
                    <a:lnTo>
                      <a:pt x="495" y="892"/>
                    </a:lnTo>
                    <a:lnTo>
                      <a:pt x="503" y="888"/>
                    </a:lnTo>
                    <a:lnTo>
                      <a:pt x="509" y="883"/>
                    </a:lnTo>
                    <a:lnTo>
                      <a:pt x="516" y="877"/>
                    </a:lnTo>
                    <a:lnTo>
                      <a:pt x="521" y="871"/>
                    </a:lnTo>
                    <a:lnTo>
                      <a:pt x="526" y="863"/>
                    </a:lnTo>
                    <a:lnTo>
                      <a:pt x="532" y="856"/>
                    </a:lnTo>
                    <a:lnTo>
                      <a:pt x="535" y="848"/>
                    </a:lnTo>
                    <a:lnTo>
                      <a:pt x="538" y="840"/>
                    </a:lnTo>
                    <a:lnTo>
                      <a:pt x="540" y="831"/>
                    </a:lnTo>
                    <a:lnTo>
                      <a:pt x="541" y="823"/>
                    </a:lnTo>
                    <a:lnTo>
                      <a:pt x="542" y="813"/>
                    </a:lnTo>
                    <a:lnTo>
                      <a:pt x="542" y="91"/>
                    </a:lnTo>
                    <a:lnTo>
                      <a:pt x="541" y="81"/>
                    </a:lnTo>
                    <a:lnTo>
                      <a:pt x="540" y="73"/>
                    </a:lnTo>
                    <a:lnTo>
                      <a:pt x="538" y="63"/>
                    </a:lnTo>
                    <a:lnTo>
                      <a:pt x="535" y="56"/>
                    </a:lnTo>
                    <a:lnTo>
                      <a:pt x="532" y="47"/>
                    </a:lnTo>
                    <a:lnTo>
                      <a:pt x="526" y="40"/>
                    </a:lnTo>
                    <a:lnTo>
                      <a:pt x="521" y="33"/>
                    </a:lnTo>
                    <a:lnTo>
                      <a:pt x="516" y="27"/>
                    </a:lnTo>
                    <a:lnTo>
                      <a:pt x="509" y="21"/>
                    </a:lnTo>
                    <a:lnTo>
                      <a:pt x="503" y="16"/>
                    </a:lnTo>
                    <a:lnTo>
                      <a:pt x="495" y="12"/>
                    </a:lnTo>
                    <a:lnTo>
                      <a:pt x="487" y="7"/>
                    </a:lnTo>
                    <a:lnTo>
                      <a:pt x="479" y="4"/>
                    </a:lnTo>
                    <a:lnTo>
                      <a:pt x="469" y="2"/>
                    </a:lnTo>
                    <a:lnTo>
                      <a:pt x="461" y="1"/>
                    </a:lnTo>
                    <a:lnTo>
                      <a:pt x="452" y="0"/>
                    </a:lnTo>
                    <a:lnTo>
                      <a:pt x="45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138"/>
              <p:cNvSpPr/>
              <p:nvPr/>
            </p:nvSpPr>
            <p:spPr bwMode="auto">
              <a:xfrm>
                <a:off x="3278188" y="1389063"/>
                <a:ext cx="76200" cy="9525"/>
              </a:xfrm>
              <a:custGeom>
                <a:avLst/>
                <a:gdLst>
                  <a:gd name="T0" fmla="*/ 15 w 240"/>
                  <a:gd name="T1" fmla="*/ 30 h 30"/>
                  <a:gd name="T2" fmla="*/ 225 w 240"/>
                  <a:gd name="T3" fmla="*/ 30 h 30"/>
                  <a:gd name="T4" fmla="*/ 228 w 240"/>
                  <a:gd name="T5" fmla="*/ 29 h 30"/>
                  <a:gd name="T6" fmla="*/ 232 w 240"/>
                  <a:gd name="T7" fmla="*/ 28 h 30"/>
                  <a:gd name="T8" fmla="*/ 234 w 240"/>
                  <a:gd name="T9" fmla="*/ 27 h 30"/>
                  <a:gd name="T10" fmla="*/ 236 w 240"/>
                  <a:gd name="T11" fmla="*/ 25 h 30"/>
                  <a:gd name="T12" fmla="*/ 238 w 240"/>
                  <a:gd name="T13" fmla="*/ 23 h 30"/>
                  <a:gd name="T14" fmla="*/ 239 w 240"/>
                  <a:gd name="T15" fmla="*/ 20 h 30"/>
                  <a:gd name="T16" fmla="*/ 240 w 240"/>
                  <a:gd name="T17" fmla="*/ 17 h 30"/>
                  <a:gd name="T18" fmla="*/ 240 w 240"/>
                  <a:gd name="T19" fmla="*/ 15 h 30"/>
                  <a:gd name="T20" fmla="*/ 240 w 240"/>
                  <a:gd name="T21" fmla="*/ 12 h 30"/>
                  <a:gd name="T22" fmla="*/ 239 w 240"/>
                  <a:gd name="T23" fmla="*/ 9 h 30"/>
                  <a:gd name="T24" fmla="*/ 238 w 240"/>
                  <a:gd name="T25" fmla="*/ 7 h 30"/>
                  <a:gd name="T26" fmla="*/ 236 w 240"/>
                  <a:gd name="T27" fmla="*/ 4 h 30"/>
                  <a:gd name="T28" fmla="*/ 234 w 240"/>
                  <a:gd name="T29" fmla="*/ 2 h 30"/>
                  <a:gd name="T30" fmla="*/ 232 w 240"/>
                  <a:gd name="T31" fmla="*/ 1 h 30"/>
                  <a:gd name="T32" fmla="*/ 228 w 240"/>
                  <a:gd name="T33" fmla="*/ 0 h 30"/>
                  <a:gd name="T34" fmla="*/ 225 w 240"/>
                  <a:gd name="T35" fmla="*/ 0 h 30"/>
                  <a:gd name="T36" fmla="*/ 15 w 240"/>
                  <a:gd name="T37" fmla="*/ 0 h 30"/>
                  <a:gd name="T38" fmla="*/ 12 w 240"/>
                  <a:gd name="T39" fmla="*/ 0 h 30"/>
                  <a:gd name="T40" fmla="*/ 9 w 240"/>
                  <a:gd name="T41" fmla="*/ 1 h 30"/>
                  <a:gd name="T42" fmla="*/ 6 w 240"/>
                  <a:gd name="T43" fmla="*/ 2 h 30"/>
                  <a:gd name="T44" fmla="*/ 4 w 240"/>
                  <a:gd name="T45" fmla="*/ 4 h 30"/>
                  <a:gd name="T46" fmla="*/ 2 w 240"/>
                  <a:gd name="T47" fmla="*/ 7 h 30"/>
                  <a:gd name="T48" fmla="*/ 1 w 240"/>
                  <a:gd name="T49" fmla="*/ 9 h 30"/>
                  <a:gd name="T50" fmla="*/ 0 w 240"/>
                  <a:gd name="T51" fmla="*/ 12 h 30"/>
                  <a:gd name="T52" fmla="*/ 0 w 240"/>
                  <a:gd name="T53" fmla="*/ 15 h 30"/>
                  <a:gd name="T54" fmla="*/ 0 w 240"/>
                  <a:gd name="T55" fmla="*/ 17 h 30"/>
                  <a:gd name="T56" fmla="*/ 1 w 240"/>
                  <a:gd name="T57" fmla="*/ 20 h 30"/>
                  <a:gd name="T58" fmla="*/ 2 w 240"/>
                  <a:gd name="T59" fmla="*/ 23 h 30"/>
                  <a:gd name="T60" fmla="*/ 4 w 240"/>
                  <a:gd name="T61" fmla="*/ 25 h 30"/>
                  <a:gd name="T62" fmla="*/ 6 w 240"/>
                  <a:gd name="T63" fmla="*/ 27 h 30"/>
                  <a:gd name="T64" fmla="*/ 9 w 240"/>
                  <a:gd name="T65" fmla="*/ 29 h 30"/>
                  <a:gd name="T66" fmla="*/ 12 w 240"/>
                  <a:gd name="T67" fmla="*/ 29 h 30"/>
                  <a:gd name="T68" fmla="*/ 15 w 240"/>
                  <a:gd name="T69" fmla="*/ 30 h 30"/>
                  <a:gd name="T70" fmla="*/ 15 w 240"/>
                  <a:gd name="T7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0" h="30">
                    <a:moveTo>
                      <a:pt x="15" y="30"/>
                    </a:moveTo>
                    <a:lnTo>
                      <a:pt x="225" y="30"/>
                    </a:lnTo>
                    <a:lnTo>
                      <a:pt x="228" y="29"/>
                    </a:lnTo>
                    <a:lnTo>
                      <a:pt x="232" y="28"/>
                    </a:lnTo>
                    <a:lnTo>
                      <a:pt x="234" y="27"/>
                    </a:lnTo>
                    <a:lnTo>
                      <a:pt x="236" y="25"/>
                    </a:lnTo>
                    <a:lnTo>
                      <a:pt x="238" y="23"/>
                    </a:lnTo>
                    <a:lnTo>
                      <a:pt x="239" y="20"/>
                    </a:lnTo>
                    <a:lnTo>
                      <a:pt x="240" y="17"/>
                    </a:lnTo>
                    <a:lnTo>
                      <a:pt x="240" y="15"/>
                    </a:lnTo>
                    <a:lnTo>
                      <a:pt x="240" y="12"/>
                    </a:lnTo>
                    <a:lnTo>
                      <a:pt x="239" y="9"/>
                    </a:lnTo>
                    <a:lnTo>
                      <a:pt x="238" y="7"/>
                    </a:lnTo>
                    <a:lnTo>
                      <a:pt x="236" y="4"/>
                    </a:lnTo>
                    <a:lnTo>
                      <a:pt x="234" y="2"/>
                    </a:lnTo>
                    <a:lnTo>
                      <a:pt x="232" y="1"/>
                    </a:lnTo>
                    <a:lnTo>
                      <a:pt x="228" y="0"/>
                    </a:lnTo>
                    <a:lnTo>
                      <a:pt x="225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4" y="25"/>
                    </a:lnTo>
                    <a:lnTo>
                      <a:pt x="6" y="27"/>
                    </a:lnTo>
                    <a:lnTo>
                      <a:pt x="9" y="29"/>
                    </a:lnTo>
                    <a:lnTo>
                      <a:pt x="12" y="29"/>
                    </a:lnTo>
                    <a:lnTo>
                      <a:pt x="15" y="30"/>
                    </a:lnTo>
                    <a:lnTo>
                      <a:pt x="1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 139"/>
              <p:cNvSpPr>
                <a:spLocks noEditPoints="1"/>
              </p:cNvSpPr>
              <p:nvPr/>
            </p:nvSpPr>
            <p:spPr bwMode="auto">
              <a:xfrm>
                <a:off x="3302000" y="1604963"/>
                <a:ext cx="28575" cy="28575"/>
              </a:xfrm>
              <a:custGeom>
                <a:avLst/>
                <a:gdLst>
                  <a:gd name="T0" fmla="*/ 42 w 90"/>
                  <a:gd name="T1" fmla="*/ 60 h 90"/>
                  <a:gd name="T2" fmla="*/ 36 w 90"/>
                  <a:gd name="T3" fmla="*/ 58 h 90"/>
                  <a:gd name="T4" fmla="*/ 32 w 90"/>
                  <a:gd name="T5" fmla="*/ 54 h 90"/>
                  <a:gd name="T6" fmla="*/ 30 w 90"/>
                  <a:gd name="T7" fmla="*/ 48 h 90"/>
                  <a:gd name="T8" fmla="*/ 30 w 90"/>
                  <a:gd name="T9" fmla="*/ 42 h 90"/>
                  <a:gd name="T10" fmla="*/ 32 w 90"/>
                  <a:gd name="T11" fmla="*/ 36 h 90"/>
                  <a:gd name="T12" fmla="*/ 36 w 90"/>
                  <a:gd name="T13" fmla="*/ 33 h 90"/>
                  <a:gd name="T14" fmla="*/ 42 w 90"/>
                  <a:gd name="T15" fmla="*/ 30 h 90"/>
                  <a:gd name="T16" fmla="*/ 48 w 90"/>
                  <a:gd name="T17" fmla="*/ 30 h 90"/>
                  <a:gd name="T18" fmla="*/ 54 w 90"/>
                  <a:gd name="T19" fmla="*/ 33 h 90"/>
                  <a:gd name="T20" fmla="*/ 58 w 90"/>
                  <a:gd name="T21" fmla="*/ 36 h 90"/>
                  <a:gd name="T22" fmla="*/ 60 w 90"/>
                  <a:gd name="T23" fmla="*/ 42 h 90"/>
                  <a:gd name="T24" fmla="*/ 60 w 90"/>
                  <a:gd name="T25" fmla="*/ 48 h 90"/>
                  <a:gd name="T26" fmla="*/ 58 w 90"/>
                  <a:gd name="T27" fmla="*/ 54 h 90"/>
                  <a:gd name="T28" fmla="*/ 54 w 90"/>
                  <a:gd name="T29" fmla="*/ 58 h 90"/>
                  <a:gd name="T30" fmla="*/ 48 w 90"/>
                  <a:gd name="T31" fmla="*/ 60 h 90"/>
                  <a:gd name="T32" fmla="*/ 45 w 90"/>
                  <a:gd name="T33" fmla="*/ 0 h 90"/>
                  <a:gd name="T34" fmla="*/ 28 w 90"/>
                  <a:gd name="T35" fmla="*/ 3 h 90"/>
                  <a:gd name="T36" fmla="*/ 13 w 90"/>
                  <a:gd name="T37" fmla="*/ 13 h 90"/>
                  <a:gd name="T38" fmla="*/ 3 w 90"/>
                  <a:gd name="T39" fmla="*/ 28 h 90"/>
                  <a:gd name="T40" fmla="*/ 0 w 90"/>
                  <a:gd name="T41" fmla="*/ 45 h 90"/>
                  <a:gd name="T42" fmla="*/ 3 w 90"/>
                  <a:gd name="T43" fmla="*/ 63 h 90"/>
                  <a:gd name="T44" fmla="*/ 13 w 90"/>
                  <a:gd name="T45" fmla="*/ 77 h 90"/>
                  <a:gd name="T46" fmla="*/ 28 w 90"/>
                  <a:gd name="T47" fmla="*/ 87 h 90"/>
                  <a:gd name="T48" fmla="*/ 45 w 90"/>
                  <a:gd name="T49" fmla="*/ 90 h 90"/>
                  <a:gd name="T50" fmla="*/ 62 w 90"/>
                  <a:gd name="T51" fmla="*/ 87 h 90"/>
                  <a:gd name="T52" fmla="*/ 77 w 90"/>
                  <a:gd name="T53" fmla="*/ 77 h 90"/>
                  <a:gd name="T54" fmla="*/ 87 w 90"/>
                  <a:gd name="T55" fmla="*/ 63 h 90"/>
                  <a:gd name="T56" fmla="*/ 90 w 90"/>
                  <a:gd name="T57" fmla="*/ 45 h 90"/>
                  <a:gd name="T58" fmla="*/ 87 w 90"/>
                  <a:gd name="T59" fmla="*/ 28 h 90"/>
                  <a:gd name="T60" fmla="*/ 77 w 90"/>
                  <a:gd name="T61" fmla="*/ 13 h 90"/>
                  <a:gd name="T62" fmla="*/ 62 w 90"/>
                  <a:gd name="T63" fmla="*/ 3 h 90"/>
                  <a:gd name="T64" fmla="*/ 45 w 90"/>
                  <a:gd name="T65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0" h="90">
                    <a:moveTo>
                      <a:pt x="45" y="60"/>
                    </a:moveTo>
                    <a:lnTo>
                      <a:pt x="42" y="60"/>
                    </a:lnTo>
                    <a:lnTo>
                      <a:pt x="40" y="59"/>
                    </a:lnTo>
                    <a:lnTo>
                      <a:pt x="36" y="58"/>
                    </a:lnTo>
                    <a:lnTo>
                      <a:pt x="34" y="56"/>
                    </a:lnTo>
                    <a:lnTo>
                      <a:pt x="32" y="54"/>
                    </a:lnTo>
                    <a:lnTo>
                      <a:pt x="31" y="51"/>
                    </a:lnTo>
                    <a:lnTo>
                      <a:pt x="30" y="48"/>
                    </a:lnTo>
                    <a:lnTo>
                      <a:pt x="30" y="45"/>
                    </a:lnTo>
                    <a:lnTo>
                      <a:pt x="30" y="42"/>
                    </a:lnTo>
                    <a:lnTo>
                      <a:pt x="31" y="40"/>
                    </a:lnTo>
                    <a:lnTo>
                      <a:pt x="32" y="36"/>
                    </a:lnTo>
                    <a:lnTo>
                      <a:pt x="34" y="34"/>
                    </a:lnTo>
                    <a:lnTo>
                      <a:pt x="36" y="33"/>
                    </a:lnTo>
                    <a:lnTo>
                      <a:pt x="40" y="31"/>
                    </a:lnTo>
                    <a:lnTo>
                      <a:pt x="42" y="30"/>
                    </a:lnTo>
                    <a:lnTo>
                      <a:pt x="45" y="30"/>
                    </a:lnTo>
                    <a:lnTo>
                      <a:pt x="48" y="30"/>
                    </a:lnTo>
                    <a:lnTo>
                      <a:pt x="51" y="31"/>
                    </a:lnTo>
                    <a:lnTo>
                      <a:pt x="54" y="33"/>
                    </a:lnTo>
                    <a:lnTo>
                      <a:pt x="56" y="34"/>
                    </a:lnTo>
                    <a:lnTo>
                      <a:pt x="58" y="36"/>
                    </a:lnTo>
                    <a:lnTo>
                      <a:pt x="59" y="40"/>
                    </a:lnTo>
                    <a:lnTo>
                      <a:pt x="60" y="42"/>
                    </a:lnTo>
                    <a:lnTo>
                      <a:pt x="60" y="45"/>
                    </a:lnTo>
                    <a:lnTo>
                      <a:pt x="60" y="48"/>
                    </a:lnTo>
                    <a:lnTo>
                      <a:pt x="59" y="51"/>
                    </a:lnTo>
                    <a:lnTo>
                      <a:pt x="58" y="54"/>
                    </a:lnTo>
                    <a:lnTo>
                      <a:pt x="56" y="56"/>
                    </a:lnTo>
                    <a:lnTo>
                      <a:pt x="54" y="58"/>
                    </a:lnTo>
                    <a:lnTo>
                      <a:pt x="51" y="59"/>
                    </a:lnTo>
                    <a:lnTo>
                      <a:pt x="48" y="60"/>
                    </a:lnTo>
                    <a:lnTo>
                      <a:pt x="45" y="60"/>
                    </a:lnTo>
                    <a:close/>
                    <a:moveTo>
                      <a:pt x="45" y="0"/>
                    </a:moveTo>
                    <a:lnTo>
                      <a:pt x="36" y="1"/>
                    </a:lnTo>
                    <a:lnTo>
                      <a:pt x="28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20"/>
                    </a:lnTo>
                    <a:lnTo>
                      <a:pt x="3" y="28"/>
                    </a:lnTo>
                    <a:lnTo>
                      <a:pt x="1" y="36"/>
                    </a:lnTo>
                    <a:lnTo>
                      <a:pt x="0" y="45"/>
                    </a:lnTo>
                    <a:lnTo>
                      <a:pt x="1" y="55"/>
                    </a:lnTo>
                    <a:lnTo>
                      <a:pt x="3" y="63"/>
                    </a:lnTo>
                    <a:lnTo>
                      <a:pt x="8" y="71"/>
                    </a:lnTo>
                    <a:lnTo>
                      <a:pt x="13" y="77"/>
                    </a:lnTo>
                    <a:lnTo>
                      <a:pt x="20" y="82"/>
                    </a:lnTo>
                    <a:lnTo>
                      <a:pt x="28" y="87"/>
                    </a:lnTo>
                    <a:lnTo>
                      <a:pt x="36" y="89"/>
                    </a:lnTo>
                    <a:lnTo>
                      <a:pt x="45" y="90"/>
                    </a:lnTo>
                    <a:lnTo>
                      <a:pt x="55" y="89"/>
                    </a:lnTo>
                    <a:lnTo>
                      <a:pt x="62" y="87"/>
                    </a:lnTo>
                    <a:lnTo>
                      <a:pt x="71" y="82"/>
                    </a:lnTo>
                    <a:lnTo>
                      <a:pt x="77" y="77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5"/>
                    </a:lnTo>
                    <a:lnTo>
                      <a:pt x="90" y="45"/>
                    </a:lnTo>
                    <a:lnTo>
                      <a:pt x="89" y="36"/>
                    </a:lnTo>
                    <a:lnTo>
                      <a:pt x="87" y="28"/>
                    </a:lnTo>
                    <a:lnTo>
                      <a:pt x="83" y="20"/>
                    </a:lnTo>
                    <a:lnTo>
                      <a:pt x="77" y="13"/>
                    </a:lnTo>
                    <a:lnTo>
                      <a:pt x="71" y="7"/>
                    </a:lnTo>
                    <a:lnTo>
                      <a:pt x="62" y="3"/>
                    </a:lnTo>
                    <a:lnTo>
                      <a:pt x="55" y="1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9139" y="975"/>
              <a:ext cx="2868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latin typeface="PingFang SC Semibold" panose="020B0400000000000000" charset="-122"/>
                  <a:ea typeface="PingFang SC Semibold" panose="020B0400000000000000" charset="-122"/>
                  <a:sym typeface="+mn-ea"/>
                </a:rPr>
                <a:t>交互式知识证明</a:t>
              </a:r>
              <a:endParaRPr lang="zh-CN" altLang="en-US" sz="1600" b="1" dirty="0">
                <a:latin typeface="PingFang SC Semibold" panose="020B0400000000000000" charset="-122"/>
                <a:ea typeface="PingFang SC Semibold" panose="020B0400000000000000" charset="-122"/>
                <a:sym typeface="+mn-ea"/>
              </a:endParaRPr>
            </a:p>
          </p:txBody>
        </p:sp>
      </p:grpSp>
      <p:sp>
        <p:nvSpPr>
          <p:cNvPr id="25" name="笑脸 24"/>
          <p:cNvSpPr/>
          <p:nvPr/>
        </p:nvSpPr>
        <p:spPr>
          <a:xfrm>
            <a:off x="3450178" y="2129175"/>
            <a:ext cx="430306" cy="443678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笑脸 26"/>
          <p:cNvSpPr/>
          <p:nvPr/>
        </p:nvSpPr>
        <p:spPr>
          <a:xfrm>
            <a:off x="8097485" y="2129175"/>
            <a:ext cx="430306" cy="44367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3226676" y="1685497"/>
            <a:ext cx="77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Alice</a:t>
            </a:r>
            <a:endParaRPr kumimoji="1"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8052660" y="1759843"/>
            <a:ext cx="66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Bob</a:t>
            </a:r>
            <a:endParaRPr kumimoji="1" lang="zh-CN" altLang="en-US" dirty="0"/>
          </a:p>
        </p:txBody>
      </p:sp>
      <p:cxnSp>
        <p:nvCxnSpPr>
          <p:cNvPr id="33" name="直线箭头连接符 32"/>
          <p:cNvCxnSpPr/>
          <p:nvPr/>
        </p:nvCxnSpPr>
        <p:spPr>
          <a:xfrm>
            <a:off x="3738840" y="1604337"/>
            <a:ext cx="464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840605" y="1235005"/>
            <a:ext cx="260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我知道打开门的方法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81;p31"/>
          <p:cNvSpPr/>
          <p:nvPr/>
        </p:nvSpPr>
        <p:spPr>
          <a:xfrm>
            <a:off x="538020" y="502880"/>
            <a:ext cx="469200" cy="469200"/>
          </a:xfrm>
          <a:prstGeom prst="ellipse">
            <a:avLst/>
          </a:prstGeom>
          <a:solidFill>
            <a:srgbClr val="456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4" name="Google Shape;482;p31"/>
          <p:cNvSpPr/>
          <p:nvPr/>
        </p:nvSpPr>
        <p:spPr>
          <a:xfrm>
            <a:off x="725520" y="1140805"/>
            <a:ext cx="94200" cy="94200"/>
          </a:xfrm>
          <a:prstGeom prst="ellipse">
            <a:avLst/>
          </a:prstGeom>
          <a:solidFill>
            <a:srgbClr val="4565E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4540885" y="467360"/>
            <a:ext cx="2844165" cy="533400"/>
            <a:chOff x="7680" y="818"/>
            <a:chExt cx="4479" cy="840"/>
          </a:xfrm>
        </p:grpSpPr>
        <p:sp>
          <p:nvSpPr>
            <p:cNvPr id="54" name="Rectangle: Rounded Corners 6"/>
            <p:cNvSpPr/>
            <p:nvPr/>
          </p:nvSpPr>
          <p:spPr>
            <a:xfrm>
              <a:off x="7680" y="818"/>
              <a:ext cx="4479" cy="840"/>
            </a:xfrm>
            <a:prstGeom prst="roundRect">
              <a:avLst>
                <a:gd name="adj" fmla="val 50000"/>
              </a:avLst>
            </a:prstGeom>
            <a:solidFill>
              <a:srgbClr val="FFC4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Rectangle: Rounded Corners 31"/>
            <p:cNvSpPr/>
            <p:nvPr/>
          </p:nvSpPr>
          <p:spPr>
            <a:xfrm>
              <a:off x="7680" y="818"/>
              <a:ext cx="1286" cy="840"/>
            </a:xfrm>
            <a:prstGeom prst="roundRect">
              <a:avLst>
                <a:gd name="adj" fmla="val 50000"/>
              </a:avLst>
            </a:prstGeom>
            <a:solidFill>
              <a:srgbClr val="456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6" name="Group 33"/>
            <p:cNvGrpSpPr/>
            <p:nvPr/>
          </p:nvGrpSpPr>
          <p:grpSpPr>
            <a:xfrm>
              <a:off x="8152" y="975"/>
              <a:ext cx="318" cy="527"/>
              <a:chOff x="3228975" y="1360488"/>
              <a:chExt cx="173038" cy="287338"/>
            </a:xfrm>
            <a:solidFill>
              <a:schemeClr val="bg1"/>
            </a:solidFill>
          </p:grpSpPr>
          <p:sp>
            <p:nvSpPr>
              <p:cNvPr id="57" name="Freeform 137"/>
              <p:cNvSpPr>
                <a:spLocks noEditPoints="1"/>
              </p:cNvSpPr>
              <p:nvPr/>
            </p:nvSpPr>
            <p:spPr bwMode="auto">
              <a:xfrm>
                <a:off x="3228975" y="1360488"/>
                <a:ext cx="173038" cy="287338"/>
              </a:xfrm>
              <a:custGeom>
                <a:avLst/>
                <a:gdLst>
                  <a:gd name="T0" fmla="*/ 84 w 542"/>
                  <a:gd name="T1" fmla="*/ 873 h 903"/>
                  <a:gd name="T2" fmla="*/ 67 w 542"/>
                  <a:gd name="T3" fmla="*/ 869 h 903"/>
                  <a:gd name="T4" fmla="*/ 52 w 542"/>
                  <a:gd name="T5" fmla="*/ 859 h 903"/>
                  <a:gd name="T6" fmla="*/ 40 w 542"/>
                  <a:gd name="T7" fmla="*/ 847 h 903"/>
                  <a:gd name="T8" fmla="*/ 33 w 542"/>
                  <a:gd name="T9" fmla="*/ 831 h 903"/>
                  <a:gd name="T10" fmla="*/ 31 w 542"/>
                  <a:gd name="T11" fmla="*/ 813 h 903"/>
                  <a:gd name="T12" fmla="*/ 512 w 542"/>
                  <a:gd name="T13" fmla="*/ 813 h 903"/>
                  <a:gd name="T14" fmla="*/ 509 w 542"/>
                  <a:gd name="T15" fmla="*/ 831 h 903"/>
                  <a:gd name="T16" fmla="*/ 502 w 542"/>
                  <a:gd name="T17" fmla="*/ 847 h 903"/>
                  <a:gd name="T18" fmla="*/ 490 w 542"/>
                  <a:gd name="T19" fmla="*/ 859 h 903"/>
                  <a:gd name="T20" fmla="*/ 475 w 542"/>
                  <a:gd name="T21" fmla="*/ 869 h 903"/>
                  <a:gd name="T22" fmla="*/ 458 w 542"/>
                  <a:gd name="T23" fmla="*/ 873 h 903"/>
                  <a:gd name="T24" fmla="*/ 452 w 542"/>
                  <a:gd name="T25" fmla="*/ 30 h 903"/>
                  <a:gd name="T26" fmla="*/ 469 w 542"/>
                  <a:gd name="T27" fmla="*/ 33 h 903"/>
                  <a:gd name="T28" fmla="*/ 486 w 542"/>
                  <a:gd name="T29" fmla="*/ 41 h 903"/>
                  <a:gd name="T30" fmla="*/ 498 w 542"/>
                  <a:gd name="T31" fmla="*/ 52 h 903"/>
                  <a:gd name="T32" fmla="*/ 507 w 542"/>
                  <a:gd name="T33" fmla="*/ 68 h 903"/>
                  <a:gd name="T34" fmla="*/ 511 w 542"/>
                  <a:gd name="T35" fmla="*/ 85 h 903"/>
                  <a:gd name="T36" fmla="*/ 31 w 542"/>
                  <a:gd name="T37" fmla="*/ 151 h 903"/>
                  <a:gd name="T38" fmla="*/ 32 w 542"/>
                  <a:gd name="T39" fmla="*/ 78 h 903"/>
                  <a:gd name="T40" fmla="*/ 37 w 542"/>
                  <a:gd name="T41" fmla="*/ 62 h 903"/>
                  <a:gd name="T42" fmla="*/ 48 w 542"/>
                  <a:gd name="T43" fmla="*/ 48 h 903"/>
                  <a:gd name="T44" fmla="*/ 62 w 542"/>
                  <a:gd name="T45" fmla="*/ 37 h 903"/>
                  <a:gd name="T46" fmla="*/ 78 w 542"/>
                  <a:gd name="T47" fmla="*/ 32 h 903"/>
                  <a:gd name="T48" fmla="*/ 31 w 542"/>
                  <a:gd name="T49" fmla="*/ 181 h 903"/>
                  <a:gd name="T50" fmla="*/ 31 w 542"/>
                  <a:gd name="T51" fmla="*/ 723 h 903"/>
                  <a:gd name="T52" fmla="*/ 91 w 542"/>
                  <a:gd name="T53" fmla="*/ 0 h 903"/>
                  <a:gd name="T54" fmla="*/ 64 w 542"/>
                  <a:gd name="T55" fmla="*/ 4 h 903"/>
                  <a:gd name="T56" fmla="*/ 40 w 542"/>
                  <a:gd name="T57" fmla="*/ 16 h 903"/>
                  <a:gd name="T58" fmla="*/ 21 w 542"/>
                  <a:gd name="T59" fmla="*/ 33 h 903"/>
                  <a:gd name="T60" fmla="*/ 7 w 542"/>
                  <a:gd name="T61" fmla="*/ 56 h 903"/>
                  <a:gd name="T62" fmla="*/ 1 w 542"/>
                  <a:gd name="T63" fmla="*/ 81 h 903"/>
                  <a:gd name="T64" fmla="*/ 1 w 542"/>
                  <a:gd name="T65" fmla="*/ 823 h 903"/>
                  <a:gd name="T66" fmla="*/ 7 w 542"/>
                  <a:gd name="T67" fmla="*/ 848 h 903"/>
                  <a:gd name="T68" fmla="*/ 21 w 542"/>
                  <a:gd name="T69" fmla="*/ 871 h 903"/>
                  <a:gd name="T70" fmla="*/ 40 w 542"/>
                  <a:gd name="T71" fmla="*/ 888 h 903"/>
                  <a:gd name="T72" fmla="*/ 64 w 542"/>
                  <a:gd name="T73" fmla="*/ 900 h 903"/>
                  <a:gd name="T74" fmla="*/ 91 w 542"/>
                  <a:gd name="T75" fmla="*/ 903 h 903"/>
                  <a:gd name="T76" fmla="*/ 469 w 542"/>
                  <a:gd name="T77" fmla="*/ 902 h 903"/>
                  <a:gd name="T78" fmla="*/ 495 w 542"/>
                  <a:gd name="T79" fmla="*/ 892 h 903"/>
                  <a:gd name="T80" fmla="*/ 516 w 542"/>
                  <a:gd name="T81" fmla="*/ 877 h 903"/>
                  <a:gd name="T82" fmla="*/ 532 w 542"/>
                  <a:gd name="T83" fmla="*/ 856 h 903"/>
                  <a:gd name="T84" fmla="*/ 540 w 542"/>
                  <a:gd name="T85" fmla="*/ 831 h 903"/>
                  <a:gd name="T86" fmla="*/ 542 w 542"/>
                  <a:gd name="T87" fmla="*/ 91 h 903"/>
                  <a:gd name="T88" fmla="*/ 538 w 542"/>
                  <a:gd name="T89" fmla="*/ 63 h 903"/>
                  <a:gd name="T90" fmla="*/ 526 w 542"/>
                  <a:gd name="T91" fmla="*/ 40 h 903"/>
                  <a:gd name="T92" fmla="*/ 509 w 542"/>
                  <a:gd name="T93" fmla="*/ 21 h 903"/>
                  <a:gd name="T94" fmla="*/ 487 w 542"/>
                  <a:gd name="T95" fmla="*/ 7 h 903"/>
                  <a:gd name="T96" fmla="*/ 461 w 542"/>
                  <a:gd name="T97" fmla="*/ 1 h 9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42" h="903">
                    <a:moveTo>
                      <a:pt x="452" y="873"/>
                    </a:moveTo>
                    <a:lnTo>
                      <a:pt x="91" y="873"/>
                    </a:lnTo>
                    <a:lnTo>
                      <a:pt x="84" y="873"/>
                    </a:lnTo>
                    <a:lnTo>
                      <a:pt x="78" y="872"/>
                    </a:lnTo>
                    <a:lnTo>
                      <a:pt x="73" y="871"/>
                    </a:lnTo>
                    <a:lnTo>
                      <a:pt x="67" y="869"/>
                    </a:lnTo>
                    <a:lnTo>
                      <a:pt x="62" y="867"/>
                    </a:lnTo>
                    <a:lnTo>
                      <a:pt x="57" y="863"/>
                    </a:lnTo>
                    <a:lnTo>
                      <a:pt x="52" y="859"/>
                    </a:lnTo>
                    <a:lnTo>
                      <a:pt x="48" y="856"/>
                    </a:lnTo>
                    <a:lnTo>
                      <a:pt x="44" y="852"/>
                    </a:lnTo>
                    <a:lnTo>
                      <a:pt x="40" y="847"/>
                    </a:lnTo>
                    <a:lnTo>
                      <a:pt x="37" y="842"/>
                    </a:lnTo>
                    <a:lnTo>
                      <a:pt x="35" y="837"/>
                    </a:lnTo>
                    <a:lnTo>
                      <a:pt x="33" y="831"/>
                    </a:lnTo>
                    <a:lnTo>
                      <a:pt x="32" y="826"/>
                    </a:lnTo>
                    <a:lnTo>
                      <a:pt x="31" y="819"/>
                    </a:lnTo>
                    <a:lnTo>
                      <a:pt x="31" y="813"/>
                    </a:lnTo>
                    <a:lnTo>
                      <a:pt x="31" y="753"/>
                    </a:lnTo>
                    <a:lnTo>
                      <a:pt x="512" y="753"/>
                    </a:lnTo>
                    <a:lnTo>
                      <a:pt x="512" y="813"/>
                    </a:lnTo>
                    <a:lnTo>
                      <a:pt x="511" y="819"/>
                    </a:lnTo>
                    <a:lnTo>
                      <a:pt x="511" y="825"/>
                    </a:lnTo>
                    <a:lnTo>
                      <a:pt x="509" y="831"/>
                    </a:lnTo>
                    <a:lnTo>
                      <a:pt x="507" y="837"/>
                    </a:lnTo>
                    <a:lnTo>
                      <a:pt x="505" y="842"/>
                    </a:lnTo>
                    <a:lnTo>
                      <a:pt x="502" y="847"/>
                    </a:lnTo>
                    <a:lnTo>
                      <a:pt x="498" y="852"/>
                    </a:lnTo>
                    <a:lnTo>
                      <a:pt x="494" y="856"/>
                    </a:lnTo>
                    <a:lnTo>
                      <a:pt x="490" y="859"/>
                    </a:lnTo>
                    <a:lnTo>
                      <a:pt x="486" y="863"/>
                    </a:lnTo>
                    <a:lnTo>
                      <a:pt x="480" y="867"/>
                    </a:lnTo>
                    <a:lnTo>
                      <a:pt x="475" y="869"/>
                    </a:lnTo>
                    <a:lnTo>
                      <a:pt x="469" y="871"/>
                    </a:lnTo>
                    <a:lnTo>
                      <a:pt x="464" y="872"/>
                    </a:lnTo>
                    <a:lnTo>
                      <a:pt x="458" y="873"/>
                    </a:lnTo>
                    <a:lnTo>
                      <a:pt x="452" y="873"/>
                    </a:lnTo>
                    <a:close/>
                    <a:moveTo>
                      <a:pt x="91" y="30"/>
                    </a:moveTo>
                    <a:lnTo>
                      <a:pt x="452" y="30"/>
                    </a:lnTo>
                    <a:lnTo>
                      <a:pt x="458" y="31"/>
                    </a:lnTo>
                    <a:lnTo>
                      <a:pt x="464" y="32"/>
                    </a:lnTo>
                    <a:lnTo>
                      <a:pt x="469" y="33"/>
                    </a:lnTo>
                    <a:lnTo>
                      <a:pt x="475" y="35"/>
                    </a:lnTo>
                    <a:lnTo>
                      <a:pt x="480" y="37"/>
                    </a:lnTo>
                    <a:lnTo>
                      <a:pt x="486" y="41"/>
                    </a:lnTo>
                    <a:lnTo>
                      <a:pt x="490" y="44"/>
                    </a:lnTo>
                    <a:lnTo>
                      <a:pt x="494" y="48"/>
                    </a:lnTo>
                    <a:lnTo>
                      <a:pt x="498" y="52"/>
                    </a:lnTo>
                    <a:lnTo>
                      <a:pt x="502" y="57"/>
                    </a:lnTo>
                    <a:lnTo>
                      <a:pt x="505" y="62"/>
                    </a:lnTo>
                    <a:lnTo>
                      <a:pt x="507" y="68"/>
                    </a:lnTo>
                    <a:lnTo>
                      <a:pt x="509" y="73"/>
                    </a:lnTo>
                    <a:lnTo>
                      <a:pt x="511" y="78"/>
                    </a:lnTo>
                    <a:lnTo>
                      <a:pt x="511" y="85"/>
                    </a:lnTo>
                    <a:lnTo>
                      <a:pt x="512" y="91"/>
                    </a:lnTo>
                    <a:lnTo>
                      <a:pt x="512" y="151"/>
                    </a:lnTo>
                    <a:lnTo>
                      <a:pt x="31" y="151"/>
                    </a:lnTo>
                    <a:lnTo>
                      <a:pt x="31" y="91"/>
                    </a:lnTo>
                    <a:lnTo>
                      <a:pt x="31" y="85"/>
                    </a:lnTo>
                    <a:lnTo>
                      <a:pt x="32" y="78"/>
                    </a:lnTo>
                    <a:lnTo>
                      <a:pt x="33" y="73"/>
                    </a:lnTo>
                    <a:lnTo>
                      <a:pt x="35" y="68"/>
                    </a:lnTo>
                    <a:lnTo>
                      <a:pt x="37" y="62"/>
                    </a:lnTo>
                    <a:lnTo>
                      <a:pt x="40" y="57"/>
                    </a:lnTo>
                    <a:lnTo>
                      <a:pt x="44" y="52"/>
                    </a:lnTo>
                    <a:lnTo>
                      <a:pt x="48" y="48"/>
                    </a:lnTo>
                    <a:lnTo>
                      <a:pt x="52" y="44"/>
                    </a:lnTo>
                    <a:lnTo>
                      <a:pt x="57" y="41"/>
                    </a:lnTo>
                    <a:lnTo>
                      <a:pt x="62" y="37"/>
                    </a:lnTo>
                    <a:lnTo>
                      <a:pt x="67" y="35"/>
                    </a:lnTo>
                    <a:lnTo>
                      <a:pt x="73" y="33"/>
                    </a:lnTo>
                    <a:lnTo>
                      <a:pt x="78" y="32"/>
                    </a:lnTo>
                    <a:lnTo>
                      <a:pt x="84" y="31"/>
                    </a:lnTo>
                    <a:lnTo>
                      <a:pt x="91" y="30"/>
                    </a:lnTo>
                    <a:close/>
                    <a:moveTo>
                      <a:pt x="31" y="181"/>
                    </a:moveTo>
                    <a:lnTo>
                      <a:pt x="512" y="181"/>
                    </a:lnTo>
                    <a:lnTo>
                      <a:pt x="512" y="723"/>
                    </a:lnTo>
                    <a:lnTo>
                      <a:pt x="31" y="723"/>
                    </a:lnTo>
                    <a:lnTo>
                      <a:pt x="31" y="181"/>
                    </a:lnTo>
                    <a:close/>
                    <a:moveTo>
                      <a:pt x="452" y="0"/>
                    </a:moveTo>
                    <a:lnTo>
                      <a:pt x="91" y="0"/>
                    </a:lnTo>
                    <a:lnTo>
                      <a:pt x="81" y="1"/>
                    </a:lnTo>
                    <a:lnTo>
                      <a:pt x="73" y="2"/>
                    </a:lnTo>
                    <a:lnTo>
                      <a:pt x="64" y="4"/>
                    </a:lnTo>
                    <a:lnTo>
                      <a:pt x="55" y="7"/>
                    </a:lnTo>
                    <a:lnTo>
                      <a:pt x="48" y="11"/>
                    </a:lnTo>
                    <a:lnTo>
                      <a:pt x="40" y="16"/>
                    </a:lnTo>
                    <a:lnTo>
                      <a:pt x="33" y="21"/>
                    </a:lnTo>
                    <a:lnTo>
                      <a:pt x="27" y="27"/>
                    </a:lnTo>
                    <a:lnTo>
                      <a:pt x="21" y="33"/>
                    </a:lnTo>
                    <a:lnTo>
                      <a:pt x="16" y="40"/>
                    </a:lnTo>
                    <a:lnTo>
                      <a:pt x="12" y="47"/>
                    </a:lnTo>
                    <a:lnTo>
                      <a:pt x="7" y="56"/>
                    </a:lnTo>
                    <a:lnTo>
                      <a:pt x="4" y="64"/>
                    </a:lnTo>
                    <a:lnTo>
                      <a:pt x="2" y="73"/>
                    </a:lnTo>
                    <a:lnTo>
                      <a:pt x="1" y="81"/>
                    </a:lnTo>
                    <a:lnTo>
                      <a:pt x="0" y="91"/>
                    </a:lnTo>
                    <a:lnTo>
                      <a:pt x="0" y="813"/>
                    </a:lnTo>
                    <a:lnTo>
                      <a:pt x="1" y="823"/>
                    </a:lnTo>
                    <a:lnTo>
                      <a:pt x="2" y="831"/>
                    </a:lnTo>
                    <a:lnTo>
                      <a:pt x="4" y="840"/>
                    </a:lnTo>
                    <a:lnTo>
                      <a:pt x="7" y="848"/>
                    </a:lnTo>
                    <a:lnTo>
                      <a:pt x="12" y="856"/>
                    </a:lnTo>
                    <a:lnTo>
                      <a:pt x="16" y="863"/>
                    </a:lnTo>
                    <a:lnTo>
                      <a:pt x="21" y="871"/>
                    </a:lnTo>
                    <a:lnTo>
                      <a:pt x="27" y="877"/>
                    </a:lnTo>
                    <a:lnTo>
                      <a:pt x="33" y="883"/>
                    </a:lnTo>
                    <a:lnTo>
                      <a:pt x="40" y="888"/>
                    </a:lnTo>
                    <a:lnTo>
                      <a:pt x="48" y="892"/>
                    </a:lnTo>
                    <a:lnTo>
                      <a:pt x="55" y="897"/>
                    </a:lnTo>
                    <a:lnTo>
                      <a:pt x="64" y="900"/>
                    </a:lnTo>
                    <a:lnTo>
                      <a:pt x="73" y="902"/>
                    </a:lnTo>
                    <a:lnTo>
                      <a:pt x="81" y="903"/>
                    </a:lnTo>
                    <a:lnTo>
                      <a:pt x="91" y="903"/>
                    </a:lnTo>
                    <a:lnTo>
                      <a:pt x="452" y="903"/>
                    </a:lnTo>
                    <a:lnTo>
                      <a:pt x="461" y="903"/>
                    </a:lnTo>
                    <a:lnTo>
                      <a:pt x="469" y="902"/>
                    </a:lnTo>
                    <a:lnTo>
                      <a:pt x="479" y="900"/>
                    </a:lnTo>
                    <a:lnTo>
                      <a:pt x="487" y="897"/>
                    </a:lnTo>
                    <a:lnTo>
                      <a:pt x="495" y="892"/>
                    </a:lnTo>
                    <a:lnTo>
                      <a:pt x="503" y="888"/>
                    </a:lnTo>
                    <a:lnTo>
                      <a:pt x="509" y="883"/>
                    </a:lnTo>
                    <a:lnTo>
                      <a:pt x="516" y="877"/>
                    </a:lnTo>
                    <a:lnTo>
                      <a:pt x="521" y="871"/>
                    </a:lnTo>
                    <a:lnTo>
                      <a:pt x="526" y="863"/>
                    </a:lnTo>
                    <a:lnTo>
                      <a:pt x="532" y="856"/>
                    </a:lnTo>
                    <a:lnTo>
                      <a:pt x="535" y="848"/>
                    </a:lnTo>
                    <a:lnTo>
                      <a:pt x="538" y="840"/>
                    </a:lnTo>
                    <a:lnTo>
                      <a:pt x="540" y="831"/>
                    </a:lnTo>
                    <a:lnTo>
                      <a:pt x="541" y="823"/>
                    </a:lnTo>
                    <a:lnTo>
                      <a:pt x="542" y="813"/>
                    </a:lnTo>
                    <a:lnTo>
                      <a:pt x="542" y="91"/>
                    </a:lnTo>
                    <a:lnTo>
                      <a:pt x="541" y="81"/>
                    </a:lnTo>
                    <a:lnTo>
                      <a:pt x="540" y="73"/>
                    </a:lnTo>
                    <a:lnTo>
                      <a:pt x="538" y="63"/>
                    </a:lnTo>
                    <a:lnTo>
                      <a:pt x="535" y="56"/>
                    </a:lnTo>
                    <a:lnTo>
                      <a:pt x="532" y="47"/>
                    </a:lnTo>
                    <a:lnTo>
                      <a:pt x="526" y="40"/>
                    </a:lnTo>
                    <a:lnTo>
                      <a:pt x="521" y="33"/>
                    </a:lnTo>
                    <a:lnTo>
                      <a:pt x="516" y="27"/>
                    </a:lnTo>
                    <a:lnTo>
                      <a:pt x="509" y="21"/>
                    </a:lnTo>
                    <a:lnTo>
                      <a:pt x="503" y="16"/>
                    </a:lnTo>
                    <a:lnTo>
                      <a:pt x="495" y="12"/>
                    </a:lnTo>
                    <a:lnTo>
                      <a:pt x="487" y="7"/>
                    </a:lnTo>
                    <a:lnTo>
                      <a:pt x="479" y="4"/>
                    </a:lnTo>
                    <a:lnTo>
                      <a:pt x="469" y="2"/>
                    </a:lnTo>
                    <a:lnTo>
                      <a:pt x="461" y="1"/>
                    </a:lnTo>
                    <a:lnTo>
                      <a:pt x="452" y="0"/>
                    </a:lnTo>
                    <a:lnTo>
                      <a:pt x="45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8" name="Freeform 138"/>
              <p:cNvSpPr/>
              <p:nvPr/>
            </p:nvSpPr>
            <p:spPr bwMode="auto">
              <a:xfrm>
                <a:off x="3278188" y="1389063"/>
                <a:ext cx="76200" cy="9525"/>
              </a:xfrm>
              <a:custGeom>
                <a:avLst/>
                <a:gdLst>
                  <a:gd name="T0" fmla="*/ 15 w 240"/>
                  <a:gd name="T1" fmla="*/ 30 h 30"/>
                  <a:gd name="T2" fmla="*/ 225 w 240"/>
                  <a:gd name="T3" fmla="*/ 30 h 30"/>
                  <a:gd name="T4" fmla="*/ 228 w 240"/>
                  <a:gd name="T5" fmla="*/ 29 h 30"/>
                  <a:gd name="T6" fmla="*/ 232 w 240"/>
                  <a:gd name="T7" fmla="*/ 28 h 30"/>
                  <a:gd name="T8" fmla="*/ 234 w 240"/>
                  <a:gd name="T9" fmla="*/ 27 h 30"/>
                  <a:gd name="T10" fmla="*/ 236 w 240"/>
                  <a:gd name="T11" fmla="*/ 25 h 30"/>
                  <a:gd name="T12" fmla="*/ 238 w 240"/>
                  <a:gd name="T13" fmla="*/ 23 h 30"/>
                  <a:gd name="T14" fmla="*/ 239 w 240"/>
                  <a:gd name="T15" fmla="*/ 20 h 30"/>
                  <a:gd name="T16" fmla="*/ 240 w 240"/>
                  <a:gd name="T17" fmla="*/ 17 h 30"/>
                  <a:gd name="T18" fmla="*/ 240 w 240"/>
                  <a:gd name="T19" fmla="*/ 15 h 30"/>
                  <a:gd name="T20" fmla="*/ 240 w 240"/>
                  <a:gd name="T21" fmla="*/ 12 h 30"/>
                  <a:gd name="T22" fmla="*/ 239 w 240"/>
                  <a:gd name="T23" fmla="*/ 9 h 30"/>
                  <a:gd name="T24" fmla="*/ 238 w 240"/>
                  <a:gd name="T25" fmla="*/ 7 h 30"/>
                  <a:gd name="T26" fmla="*/ 236 w 240"/>
                  <a:gd name="T27" fmla="*/ 4 h 30"/>
                  <a:gd name="T28" fmla="*/ 234 w 240"/>
                  <a:gd name="T29" fmla="*/ 2 h 30"/>
                  <a:gd name="T30" fmla="*/ 232 w 240"/>
                  <a:gd name="T31" fmla="*/ 1 h 30"/>
                  <a:gd name="T32" fmla="*/ 228 w 240"/>
                  <a:gd name="T33" fmla="*/ 0 h 30"/>
                  <a:gd name="T34" fmla="*/ 225 w 240"/>
                  <a:gd name="T35" fmla="*/ 0 h 30"/>
                  <a:gd name="T36" fmla="*/ 15 w 240"/>
                  <a:gd name="T37" fmla="*/ 0 h 30"/>
                  <a:gd name="T38" fmla="*/ 12 w 240"/>
                  <a:gd name="T39" fmla="*/ 0 h 30"/>
                  <a:gd name="T40" fmla="*/ 9 w 240"/>
                  <a:gd name="T41" fmla="*/ 1 h 30"/>
                  <a:gd name="T42" fmla="*/ 6 w 240"/>
                  <a:gd name="T43" fmla="*/ 2 h 30"/>
                  <a:gd name="T44" fmla="*/ 4 w 240"/>
                  <a:gd name="T45" fmla="*/ 4 h 30"/>
                  <a:gd name="T46" fmla="*/ 2 w 240"/>
                  <a:gd name="T47" fmla="*/ 7 h 30"/>
                  <a:gd name="T48" fmla="*/ 1 w 240"/>
                  <a:gd name="T49" fmla="*/ 9 h 30"/>
                  <a:gd name="T50" fmla="*/ 0 w 240"/>
                  <a:gd name="T51" fmla="*/ 12 h 30"/>
                  <a:gd name="T52" fmla="*/ 0 w 240"/>
                  <a:gd name="T53" fmla="*/ 15 h 30"/>
                  <a:gd name="T54" fmla="*/ 0 w 240"/>
                  <a:gd name="T55" fmla="*/ 17 h 30"/>
                  <a:gd name="T56" fmla="*/ 1 w 240"/>
                  <a:gd name="T57" fmla="*/ 20 h 30"/>
                  <a:gd name="T58" fmla="*/ 2 w 240"/>
                  <a:gd name="T59" fmla="*/ 23 h 30"/>
                  <a:gd name="T60" fmla="*/ 4 w 240"/>
                  <a:gd name="T61" fmla="*/ 25 h 30"/>
                  <a:gd name="T62" fmla="*/ 6 w 240"/>
                  <a:gd name="T63" fmla="*/ 27 h 30"/>
                  <a:gd name="T64" fmla="*/ 9 w 240"/>
                  <a:gd name="T65" fmla="*/ 29 h 30"/>
                  <a:gd name="T66" fmla="*/ 12 w 240"/>
                  <a:gd name="T67" fmla="*/ 29 h 30"/>
                  <a:gd name="T68" fmla="*/ 15 w 240"/>
                  <a:gd name="T69" fmla="*/ 30 h 30"/>
                  <a:gd name="T70" fmla="*/ 15 w 240"/>
                  <a:gd name="T71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40" h="30">
                    <a:moveTo>
                      <a:pt x="15" y="30"/>
                    </a:moveTo>
                    <a:lnTo>
                      <a:pt x="225" y="30"/>
                    </a:lnTo>
                    <a:lnTo>
                      <a:pt x="228" y="29"/>
                    </a:lnTo>
                    <a:lnTo>
                      <a:pt x="232" y="28"/>
                    </a:lnTo>
                    <a:lnTo>
                      <a:pt x="234" y="27"/>
                    </a:lnTo>
                    <a:lnTo>
                      <a:pt x="236" y="25"/>
                    </a:lnTo>
                    <a:lnTo>
                      <a:pt x="238" y="23"/>
                    </a:lnTo>
                    <a:lnTo>
                      <a:pt x="239" y="20"/>
                    </a:lnTo>
                    <a:lnTo>
                      <a:pt x="240" y="17"/>
                    </a:lnTo>
                    <a:lnTo>
                      <a:pt x="240" y="15"/>
                    </a:lnTo>
                    <a:lnTo>
                      <a:pt x="240" y="12"/>
                    </a:lnTo>
                    <a:lnTo>
                      <a:pt x="239" y="9"/>
                    </a:lnTo>
                    <a:lnTo>
                      <a:pt x="238" y="7"/>
                    </a:lnTo>
                    <a:lnTo>
                      <a:pt x="236" y="4"/>
                    </a:lnTo>
                    <a:lnTo>
                      <a:pt x="234" y="2"/>
                    </a:lnTo>
                    <a:lnTo>
                      <a:pt x="232" y="1"/>
                    </a:lnTo>
                    <a:lnTo>
                      <a:pt x="228" y="0"/>
                    </a:lnTo>
                    <a:lnTo>
                      <a:pt x="225" y="0"/>
                    </a:lnTo>
                    <a:lnTo>
                      <a:pt x="15" y="0"/>
                    </a:lnTo>
                    <a:lnTo>
                      <a:pt x="12" y="0"/>
                    </a:lnTo>
                    <a:lnTo>
                      <a:pt x="9" y="1"/>
                    </a:lnTo>
                    <a:lnTo>
                      <a:pt x="6" y="2"/>
                    </a:lnTo>
                    <a:lnTo>
                      <a:pt x="4" y="4"/>
                    </a:lnTo>
                    <a:lnTo>
                      <a:pt x="2" y="7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5"/>
                    </a:lnTo>
                    <a:lnTo>
                      <a:pt x="0" y="17"/>
                    </a:lnTo>
                    <a:lnTo>
                      <a:pt x="1" y="20"/>
                    </a:lnTo>
                    <a:lnTo>
                      <a:pt x="2" y="23"/>
                    </a:lnTo>
                    <a:lnTo>
                      <a:pt x="4" y="25"/>
                    </a:lnTo>
                    <a:lnTo>
                      <a:pt x="6" y="27"/>
                    </a:lnTo>
                    <a:lnTo>
                      <a:pt x="9" y="29"/>
                    </a:lnTo>
                    <a:lnTo>
                      <a:pt x="12" y="29"/>
                    </a:lnTo>
                    <a:lnTo>
                      <a:pt x="15" y="30"/>
                    </a:lnTo>
                    <a:lnTo>
                      <a:pt x="15" y="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9" name="Freeform 139"/>
              <p:cNvSpPr>
                <a:spLocks noEditPoints="1"/>
              </p:cNvSpPr>
              <p:nvPr/>
            </p:nvSpPr>
            <p:spPr bwMode="auto">
              <a:xfrm>
                <a:off x="3302000" y="1604963"/>
                <a:ext cx="28575" cy="28575"/>
              </a:xfrm>
              <a:custGeom>
                <a:avLst/>
                <a:gdLst>
                  <a:gd name="T0" fmla="*/ 42 w 90"/>
                  <a:gd name="T1" fmla="*/ 60 h 90"/>
                  <a:gd name="T2" fmla="*/ 36 w 90"/>
                  <a:gd name="T3" fmla="*/ 58 h 90"/>
                  <a:gd name="T4" fmla="*/ 32 w 90"/>
                  <a:gd name="T5" fmla="*/ 54 h 90"/>
                  <a:gd name="T6" fmla="*/ 30 w 90"/>
                  <a:gd name="T7" fmla="*/ 48 h 90"/>
                  <a:gd name="T8" fmla="*/ 30 w 90"/>
                  <a:gd name="T9" fmla="*/ 42 h 90"/>
                  <a:gd name="T10" fmla="*/ 32 w 90"/>
                  <a:gd name="T11" fmla="*/ 36 h 90"/>
                  <a:gd name="T12" fmla="*/ 36 w 90"/>
                  <a:gd name="T13" fmla="*/ 33 h 90"/>
                  <a:gd name="T14" fmla="*/ 42 w 90"/>
                  <a:gd name="T15" fmla="*/ 30 h 90"/>
                  <a:gd name="T16" fmla="*/ 48 w 90"/>
                  <a:gd name="T17" fmla="*/ 30 h 90"/>
                  <a:gd name="T18" fmla="*/ 54 w 90"/>
                  <a:gd name="T19" fmla="*/ 33 h 90"/>
                  <a:gd name="T20" fmla="*/ 58 w 90"/>
                  <a:gd name="T21" fmla="*/ 36 h 90"/>
                  <a:gd name="T22" fmla="*/ 60 w 90"/>
                  <a:gd name="T23" fmla="*/ 42 h 90"/>
                  <a:gd name="T24" fmla="*/ 60 w 90"/>
                  <a:gd name="T25" fmla="*/ 48 h 90"/>
                  <a:gd name="T26" fmla="*/ 58 w 90"/>
                  <a:gd name="T27" fmla="*/ 54 h 90"/>
                  <a:gd name="T28" fmla="*/ 54 w 90"/>
                  <a:gd name="T29" fmla="*/ 58 h 90"/>
                  <a:gd name="T30" fmla="*/ 48 w 90"/>
                  <a:gd name="T31" fmla="*/ 60 h 90"/>
                  <a:gd name="T32" fmla="*/ 45 w 90"/>
                  <a:gd name="T33" fmla="*/ 0 h 90"/>
                  <a:gd name="T34" fmla="*/ 28 w 90"/>
                  <a:gd name="T35" fmla="*/ 3 h 90"/>
                  <a:gd name="T36" fmla="*/ 13 w 90"/>
                  <a:gd name="T37" fmla="*/ 13 h 90"/>
                  <a:gd name="T38" fmla="*/ 3 w 90"/>
                  <a:gd name="T39" fmla="*/ 28 h 90"/>
                  <a:gd name="T40" fmla="*/ 0 w 90"/>
                  <a:gd name="T41" fmla="*/ 45 h 90"/>
                  <a:gd name="T42" fmla="*/ 3 w 90"/>
                  <a:gd name="T43" fmla="*/ 63 h 90"/>
                  <a:gd name="T44" fmla="*/ 13 w 90"/>
                  <a:gd name="T45" fmla="*/ 77 h 90"/>
                  <a:gd name="T46" fmla="*/ 28 w 90"/>
                  <a:gd name="T47" fmla="*/ 87 h 90"/>
                  <a:gd name="T48" fmla="*/ 45 w 90"/>
                  <a:gd name="T49" fmla="*/ 90 h 90"/>
                  <a:gd name="T50" fmla="*/ 62 w 90"/>
                  <a:gd name="T51" fmla="*/ 87 h 90"/>
                  <a:gd name="T52" fmla="*/ 77 w 90"/>
                  <a:gd name="T53" fmla="*/ 77 h 90"/>
                  <a:gd name="T54" fmla="*/ 87 w 90"/>
                  <a:gd name="T55" fmla="*/ 63 h 90"/>
                  <a:gd name="T56" fmla="*/ 90 w 90"/>
                  <a:gd name="T57" fmla="*/ 45 h 90"/>
                  <a:gd name="T58" fmla="*/ 87 w 90"/>
                  <a:gd name="T59" fmla="*/ 28 h 90"/>
                  <a:gd name="T60" fmla="*/ 77 w 90"/>
                  <a:gd name="T61" fmla="*/ 13 h 90"/>
                  <a:gd name="T62" fmla="*/ 62 w 90"/>
                  <a:gd name="T63" fmla="*/ 3 h 90"/>
                  <a:gd name="T64" fmla="*/ 45 w 90"/>
                  <a:gd name="T65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0" h="90">
                    <a:moveTo>
                      <a:pt x="45" y="60"/>
                    </a:moveTo>
                    <a:lnTo>
                      <a:pt x="42" y="60"/>
                    </a:lnTo>
                    <a:lnTo>
                      <a:pt x="40" y="59"/>
                    </a:lnTo>
                    <a:lnTo>
                      <a:pt x="36" y="58"/>
                    </a:lnTo>
                    <a:lnTo>
                      <a:pt x="34" y="56"/>
                    </a:lnTo>
                    <a:lnTo>
                      <a:pt x="32" y="54"/>
                    </a:lnTo>
                    <a:lnTo>
                      <a:pt x="31" y="51"/>
                    </a:lnTo>
                    <a:lnTo>
                      <a:pt x="30" y="48"/>
                    </a:lnTo>
                    <a:lnTo>
                      <a:pt x="30" y="45"/>
                    </a:lnTo>
                    <a:lnTo>
                      <a:pt x="30" y="42"/>
                    </a:lnTo>
                    <a:lnTo>
                      <a:pt x="31" y="40"/>
                    </a:lnTo>
                    <a:lnTo>
                      <a:pt x="32" y="36"/>
                    </a:lnTo>
                    <a:lnTo>
                      <a:pt x="34" y="34"/>
                    </a:lnTo>
                    <a:lnTo>
                      <a:pt x="36" y="33"/>
                    </a:lnTo>
                    <a:lnTo>
                      <a:pt x="40" y="31"/>
                    </a:lnTo>
                    <a:lnTo>
                      <a:pt x="42" y="30"/>
                    </a:lnTo>
                    <a:lnTo>
                      <a:pt x="45" y="30"/>
                    </a:lnTo>
                    <a:lnTo>
                      <a:pt x="48" y="30"/>
                    </a:lnTo>
                    <a:lnTo>
                      <a:pt x="51" y="31"/>
                    </a:lnTo>
                    <a:lnTo>
                      <a:pt x="54" y="33"/>
                    </a:lnTo>
                    <a:lnTo>
                      <a:pt x="56" y="34"/>
                    </a:lnTo>
                    <a:lnTo>
                      <a:pt x="58" y="36"/>
                    </a:lnTo>
                    <a:lnTo>
                      <a:pt x="59" y="40"/>
                    </a:lnTo>
                    <a:lnTo>
                      <a:pt x="60" y="42"/>
                    </a:lnTo>
                    <a:lnTo>
                      <a:pt x="60" y="45"/>
                    </a:lnTo>
                    <a:lnTo>
                      <a:pt x="60" y="48"/>
                    </a:lnTo>
                    <a:lnTo>
                      <a:pt x="59" y="51"/>
                    </a:lnTo>
                    <a:lnTo>
                      <a:pt x="58" y="54"/>
                    </a:lnTo>
                    <a:lnTo>
                      <a:pt x="56" y="56"/>
                    </a:lnTo>
                    <a:lnTo>
                      <a:pt x="54" y="58"/>
                    </a:lnTo>
                    <a:lnTo>
                      <a:pt x="51" y="59"/>
                    </a:lnTo>
                    <a:lnTo>
                      <a:pt x="48" y="60"/>
                    </a:lnTo>
                    <a:lnTo>
                      <a:pt x="45" y="60"/>
                    </a:lnTo>
                    <a:close/>
                    <a:moveTo>
                      <a:pt x="45" y="0"/>
                    </a:moveTo>
                    <a:lnTo>
                      <a:pt x="36" y="1"/>
                    </a:lnTo>
                    <a:lnTo>
                      <a:pt x="28" y="3"/>
                    </a:lnTo>
                    <a:lnTo>
                      <a:pt x="20" y="7"/>
                    </a:lnTo>
                    <a:lnTo>
                      <a:pt x="13" y="13"/>
                    </a:lnTo>
                    <a:lnTo>
                      <a:pt x="8" y="20"/>
                    </a:lnTo>
                    <a:lnTo>
                      <a:pt x="3" y="28"/>
                    </a:lnTo>
                    <a:lnTo>
                      <a:pt x="1" y="36"/>
                    </a:lnTo>
                    <a:lnTo>
                      <a:pt x="0" y="45"/>
                    </a:lnTo>
                    <a:lnTo>
                      <a:pt x="1" y="55"/>
                    </a:lnTo>
                    <a:lnTo>
                      <a:pt x="3" y="63"/>
                    </a:lnTo>
                    <a:lnTo>
                      <a:pt x="8" y="71"/>
                    </a:lnTo>
                    <a:lnTo>
                      <a:pt x="13" y="77"/>
                    </a:lnTo>
                    <a:lnTo>
                      <a:pt x="20" y="82"/>
                    </a:lnTo>
                    <a:lnTo>
                      <a:pt x="28" y="87"/>
                    </a:lnTo>
                    <a:lnTo>
                      <a:pt x="36" y="89"/>
                    </a:lnTo>
                    <a:lnTo>
                      <a:pt x="45" y="90"/>
                    </a:lnTo>
                    <a:lnTo>
                      <a:pt x="55" y="89"/>
                    </a:lnTo>
                    <a:lnTo>
                      <a:pt x="62" y="87"/>
                    </a:lnTo>
                    <a:lnTo>
                      <a:pt x="71" y="82"/>
                    </a:lnTo>
                    <a:lnTo>
                      <a:pt x="77" y="77"/>
                    </a:lnTo>
                    <a:lnTo>
                      <a:pt x="83" y="71"/>
                    </a:lnTo>
                    <a:lnTo>
                      <a:pt x="87" y="63"/>
                    </a:lnTo>
                    <a:lnTo>
                      <a:pt x="89" y="55"/>
                    </a:lnTo>
                    <a:lnTo>
                      <a:pt x="90" y="45"/>
                    </a:lnTo>
                    <a:lnTo>
                      <a:pt x="89" y="36"/>
                    </a:lnTo>
                    <a:lnTo>
                      <a:pt x="87" y="28"/>
                    </a:lnTo>
                    <a:lnTo>
                      <a:pt x="83" y="20"/>
                    </a:lnTo>
                    <a:lnTo>
                      <a:pt x="77" y="13"/>
                    </a:lnTo>
                    <a:lnTo>
                      <a:pt x="71" y="7"/>
                    </a:lnTo>
                    <a:lnTo>
                      <a:pt x="62" y="3"/>
                    </a:lnTo>
                    <a:lnTo>
                      <a:pt x="55" y="1"/>
                    </a:lnTo>
                    <a:lnTo>
                      <a:pt x="45" y="0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9139" y="975"/>
              <a:ext cx="2868" cy="5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600" b="1" dirty="0">
                  <a:latin typeface="PingFang SC Semibold" panose="020B0400000000000000" charset="-122"/>
                  <a:ea typeface="PingFang SC Semibold" panose="020B0400000000000000" charset="-122"/>
                  <a:sym typeface="+mn-ea"/>
                </a:rPr>
                <a:t>交互式知识证明</a:t>
              </a:r>
              <a:endParaRPr lang="zh-CN" altLang="en-US" sz="1600" b="1" dirty="0">
                <a:latin typeface="PingFang SC Semibold" panose="020B0400000000000000" charset="-122"/>
                <a:ea typeface="PingFang SC Semibold" panose="020B0400000000000000" charset="-122"/>
                <a:sym typeface="+mn-ea"/>
              </a:endParaRPr>
            </a:p>
          </p:txBody>
        </p:sp>
      </p:grpSp>
      <p:sp>
        <p:nvSpPr>
          <p:cNvPr id="20" name="笑脸 19"/>
          <p:cNvSpPr/>
          <p:nvPr/>
        </p:nvSpPr>
        <p:spPr>
          <a:xfrm>
            <a:off x="3450178" y="2129175"/>
            <a:ext cx="430306" cy="443678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笑脸 20"/>
          <p:cNvSpPr/>
          <p:nvPr/>
        </p:nvSpPr>
        <p:spPr>
          <a:xfrm>
            <a:off x="8097485" y="2129175"/>
            <a:ext cx="430306" cy="44367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163614" y="1685497"/>
            <a:ext cx="835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Alice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8052660" y="1759843"/>
            <a:ext cx="666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Bob</a:t>
            </a:r>
            <a:endParaRPr kumimoji="1" lang="zh-CN" altLang="en-US" dirty="0"/>
          </a:p>
        </p:txBody>
      </p:sp>
      <p:cxnSp>
        <p:nvCxnSpPr>
          <p:cNvPr id="24" name="直线箭头连接符 23"/>
          <p:cNvCxnSpPr/>
          <p:nvPr/>
        </p:nvCxnSpPr>
        <p:spPr>
          <a:xfrm>
            <a:off x="3738840" y="1604337"/>
            <a:ext cx="464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840605" y="1235005"/>
            <a:ext cx="2603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我知道打开门的方法</a:t>
            </a:r>
            <a:endParaRPr kumimoji="1" lang="zh-CN" altLang="en-US" dirty="0"/>
          </a:p>
        </p:txBody>
      </p:sp>
      <p:cxnSp>
        <p:nvCxnSpPr>
          <p:cNvPr id="29" name="直线箭头连接符 28"/>
          <p:cNvCxnSpPr/>
          <p:nvPr/>
        </p:nvCxnSpPr>
        <p:spPr>
          <a:xfrm flipH="1">
            <a:off x="3661745" y="2895255"/>
            <a:ext cx="4866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840605" y="2895254"/>
            <a:ext cx="243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请你从</a:t>
            </a:r>
            <a:r>
              <a:rPr kumimoji="1" lang="en-US" altLang="zh-CN" dirty="0"/>
              <a:t>C/D</a:t>
            </a:r>
            <a:r>
              <a:rPr kumimoji="1" lang="zh-CN" altLang="en-US" dirty="0"/>
              <a:t>处走出来</a:t>
            </a:r>
            <a:endParaRPr kumimoji="1" lang="zh-CN" altLang="en-US" dirty="0"/>
          </a:p>
        </p:txBody>
      </p:sp>
      <p:cxnSp>
        <p:nvCxnSpPr>
          <p:cNvPr id="31" name="直线箭头连接符 30"/>
          <p:cNvCxnSpPr/>
          <p:nvPr/>
        </p:nvCxnSpPr>
        <p:spPr>
          <a:xfrm>
            <a:off x="3661745" y="3520991"/>
            <a:ext cx="48660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4576145" y="3626775"/>
            <a:ext cx="314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好的，我已经从</a:t>
            </a:r>
            <a:r>
              <a:rPr kumimoji="1" lang="en-US" altLang="zh-CN" dirty="0"/>
              <a:t>C/D</a:t>
            </a:r>
            <a:r>
              <a:rPr kumimoji="1" lang="zh-CN" altLang="en-US" dirty="0"/>
              <a:t>走出来了</a:t>
            </a:r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ISLIDE.DIAGRAM" val="#497680;"/>
</p:tagLst>
</file>

<file path=ppt/tags/tag2.xml><?xml version="1.0" encoding="utf-8"?>
<p:tagLst xmlns:p="http://schemas.openxmlformats.org/presentationml/2006/main">
  <p:tag name="ISLIDE.DIAGRAM" val="#497680;"/>
</p:tagLst>
</file>

<file path=ppt/tags/tag3.xml><?xml version="1.0" encoding="utf-8"?>
<p:tagLst xmlns:p="http://schemas.openxmlformats.org/presentationml/2006/main">
  <p:tag name="ISLIDE.DIAGRAM" val="#497680;"/>
</p:tagLst>
</file>

<file path=ppt/tags/tag4.xml><?xml version="1.0" encoding="utf-8"?>
<p:tagLst xmlns:p="http://schemas.openxmlformats.org/presentationml/2006/main">
  <p:tag name="ISLIDE.DIAGRAM" val="#497680;"/>
</p:tagLst>
</file>

<file path=ppt/tags/tag5.xml><?xml version="1.0" encoding="utf-8"?>
<p:tagLst xmlns:p="http://schemas.openxmlformats.org/presentationml/2006/main">
  <p:tag name="ISLIDE.DIAGRAM" val="#497680;"/>
</p:tagLst>
</file>

<file path=ppt/tags/tag6.xml><?xml version="1.0" encoding="utf-8"?>
<p:tagLst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ISLIDE.THEME" val="#782110"/>
  <p:tag name="KSO_WPP_MARK_KEY" val="ce4480ec-ae32-4ee7-a8de-6ec69f9f25cb"/>
  <p:tag name="COMMONDATA" val="eyJoZGlkIjoiZWU4Y2I0NDRjZTllN2E3ZTk1NTBjY2M3NTg0NjYzODQifQ=="/>
</p:tagLst>
</file>

<file path=ppt/theme/theme1.xml><?xml version="1.0" encoding="utf-8"?>
<a:theme xmlns:a="http://schemas.openxmlformats.org/drawingml/2006/main" name="51PPT模板网">
  <a:themeElements>
    <a:clrScheme name="自定义 18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B4494"/>
      </a:accent1>
      <a:accent2>
        <a:srgbClr val="D35203"/>
      </a:accent2>
      <a:accent3>
        <a:srgbClr val="5BA3EB"/>
      </a:accent3>
      <a:accent4>
        <a:srgbClr val="06BB9A"/>
      </a:accent4>
      <a:accent5>
        <a:srgbClr val="8E7EF0"/>
      </a:accent5>
      <a:accent6>
        <a:srgbClr val="F4B919"/>
      </a:accent6>
      <a:hlink>
        <a:srgbClr val="F84D4D"/>
      </a:hlink>
      <a:folHlink>
        <a:srgbClr val="979797"/>
      </a:folHlink>
    </a:clrScheme>
    <a:fontScheme name="自定义 14">
      <a:majorFont>
        <a:latin typeface="Arial"/>
        <a:ea typeface="思源黑体 CN Bold"/>
        <a:cs typeface=""/>
      </a:majorFont>
      <a:minorFont>
        <a:latin typeface="Ari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3914</Words>
  <Application>WPS 演示</Application>
  <PresentationFormat>宽屏</PresentationFormat>
  <Paragraphs>633</Paragraphs>
  <Slides>49</Slides>
  <Notes>18</Notes>
  <HiddenSlides>1</HiddenSlides>
  <MMClips>0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78" baseType="lpstr">
      <vt:lpstr>Arial</vt:lpstr>
      <vt:lpstr>宋体</vt:lpstr>
      <vt:lpstr>Wingdings</vt:lpstr>
      <vt:lpstr>微软雅黑</vt:lpstr>
      <vt:lpstr>Arial</vt:lpstr>
      <vt:lpstr>阿里巴巴普惠体 R</vt:lpstr>
      <vt:lpstr>等线</vt:lpstr>
      <vt:lpstr>汉仪旗黑-50S</vt:lpstr>
      <vt:lpstr>微软雅黑</vt:lpstr>
      <vt:lpstr>汉仪旗黑</vt:lpstr>
      <vt:lpstr>思源黑体 CN Normal</vt:lpstr>
      <vt:lpstr>Times New Roman</vt:lpstr>
      <vt:lpstr>思源黑体 CN Bold</vt:lpstr>
      <vt:lpstr>汉仪中黑KW</vt:lpstr>
      <vt:lpstr>MiSans Light</vt:lpstr>
      <vt:lpstr>思源黑体 CN Heavy</vt:lpstr>
      <vt:lpstr>Calibri</vt:lpstr>
      <vt:lpstr>PingFang SC Semibold</vt:lpstr>
      <vt:lpstr>宋体</vt:lpstr>
      <vt:lpstr>汉仪书宋二KW</vt:lpstr>
      <vt:lpstr>Apple Color Emoji</vt:lpstr>
      <vt:lpstr>Arial Unicode MS</vt:lpstr>
      <vt:lpstr>苹方-简</vt:lpstr>
      <vt:lpstr>汉仪中等线KW</vt:lpstr>
      <vt:lpstr>Helvetica Neue</vt:lpstr>
      <vt:lpstr>Cambria Math</vt:lpstr>
      <vt:lpstr>Kingsoft Math</vt:lpstr>
      <vt:lpstr>DejaVu Math TeX Gyre</vt:lpstr>
      <vt:lpstr>51PPT模板网</vt:lpstr>
      <vt:lpstr>深入浅出零知识证明</vt:lpstr>
      <vt:lpstr>PowerPoint 演示文稿</vt:lpstr>
      <vt:lpstr>01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02</vt:lpstr>
      <vt:lpstr>什么是电路？</vt:lpstr>
      <vt:lpstr>规约路径 （Groth16类的规约方式）</vt:lpstr>
      <vt:lpstr>基于电路的零知识证明在证明些什么？</vt:lpstr>
      <vt:lpstr>03</vt:lpstr>
      <vt:lpstr>Transcript of Circuit</vt:lpstr>
      <vt:lpstr>Transcript of Circuit</vt:lpstr>
      <vt:lpstr>Selector Polynomials</vt:lpstr>
      <vt:lpstr>Selector Polynomials</vt:lpstr>
      <vt:lpstr>Selector Polynomials</vt:lpstr>
      <vt:lpstr>Selector Polynomials</vt:lpstr>
      <vt:lpstr>Selector Polynomials</vt:lpstr>
      <vt:lpstr>More Selector Polynomials</vt:lpstr>
      <vt:lpstr>Selector Polynomials</vt:lpstr>
      <vt:lpstr>More Selector Polynomials</vt:lpstr>
      <vt:lpstr>Selector Polynomials</vt:lpstr>
      <vt:lpstr>QAP</vt:lpstr>
      <vt:lpstr>消除多项式—Vanishing Polynomial</vt:lpstr>
      <vt:lpstr>双线性配对—Bilinear pairing</vt:lpstr>
      <vt:lpstr>Key Generation</vt:lpstr>
      <vt:lpstr>Prove</vt:lpstr>
      <vt:lpstr>Verify</vt:lpstr>
      <vt:lpstr>几个问题</vt:lpstr>
      <vt:lpstr>如何确保是由</vt:lpstr>
      <vt:lpstr>如何确保使用的是相同的c来计算， ，  </vt:lpstr>
      <vt:lpstr>如何区分公开输入（instance）和私有输入（witness）？ </vt:lpstr>
      <vt:lpstr>最终方案</vt:lpstr>
      <vt:lpstr>PowerPoint 演示文稿</vt:lpstr>
      <vt:lpstr>R1CS和QAP的关系</vt:lpstr>
      <vt:lpstr>Groth16 – 不具有零知识性</vt:lpstr>
      <vt:lpstr>Groth16 – 添加零知识</vt:lpstr>
      <vt:lpstr>Bottleneck of Groth16</vt:lpstr>
      <vt:lpstr>04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</vt:lpstr>
    </vt:vector>
  </TitlesOfParts>
  <Company>www.51pptmoban.com</Company>
  <LinksUpToDate>false</LinksUpToDate>
  <SharedDoc>false</SharedDoc>
  <HyperlinksChanged>false</HyperlinksChanged>
  <AppVersion>14.0000</AppVersion>
  <Manager>51PPT模板网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蓝色大气毕业论文答辩ppt模板</dc:title>
  <dc:creator>原青</dc:creator>
  <cp:keywords>P界达人</cp:keywords>
  <dc:description>51PPT模板网，幻灯片演示模板及素材免费下载！
51PPT模板网 唯一访问网址：www.51pptmoban.com</dc:description>
  <cp:lastModifiedBy>如我</cp:lastModifiedBy>
  <cp:revision>127</cp:revision>
  <dcterms:created xsi:type="dcterms:W3CDTF">2024-05-06T13:56:37Z</dcterms:created>
  <dcterms:modified xsi:type="dcterms:W3CDTF">2024-05-06T13:56:37Z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D621FC5DBB9DD12C3B38EF6400D0D9AF_43</vt:lpwstr>
  </property>
  <property fmtid="{D5CDD505-2E9C-101B-9397-08002B2CF9AE}" pid="3" name="KSOProductBuildVer">
    <vt:lpwstr>2052-6.6.1.8808</vt:lpwstr>
  </property>
</Properties>
</file>